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660" r:id="rId2"/>
    <p:sldId id="259" r:id="rId3"/>
    <p:sldId id="581" r:id="rId4"/>
    <p:sldId id="654" r:id="rId5"/>
    <p:sldId id="655" r:id="rId6"/>
    <p:sldId id="657" r:id="rId7"/>
    <p:sldId id="653" r:id="rId8"/>
    <p:sldId id="620" r:id="rId9"/>
    <p:sldId id="621" r:id="rId10"/>
    <p:sldId id="639" r:id="rId11"/>
    <p:sldId id="622" r:id="rId12"/>
    <p:sldId id="623" r:id="rId13"/>
    <p:sldId id="624" r:id="rId14"/>
    <p:sldId id="658" r:id="rId15"/>
    <p:sldId id="626" r:id="rId16"/>
    <p:sldId id="630" r:id="rId17"/>
    <p:sldId id="627" r:id="rId18"/>
    <p:sldId id="628" r:id="rId19"/>
    <p:sldId id="636" r:id="rId20"/>
    <p:sldId id="629" r:id="rId21"/>
    <p:sldId id="638" r:id="rId22"/>
    <p:sldId id="631" r:id="rId23"/>
    <p:sldId id="632" r:id="rId24"/>
    <p:sldId id="633" r:id="rId25"/>
    <p:sldId id="634" r:id="rId26"/>
    <p:sldId id="635" r:id="rId27"/>
    <p:sldId id="640" r:id="rId28"/>
    <p:sldId id="641" r:id="rId29"/>
    <p:sldId id="642" r:id="rId30"/>
    <p:sldId id="643" r:id="rId31"/>
    <p:sldId id="644" r:id="rId32"/>
    <p:sldId id="645" r:id="rId33"/>
    <p:sldId id="599" r:id="rId34"/>
    <p:sldId id="646" r:id="rId35"/>
    <p:sldId id="647" r:id="rId36"/>
    <p:sldId id="648" r:id="rId37"/>
    <p:sldId id="649" r:id="rId38"/>
    <p:sldId id="650" r:id="rId39"/>
    <p:sldId id="652" r:id="rId40"/>
    <p:sldId id="651" r:id="rId41"/>
    <p:sldId id="580" r:id="rId42"/>
    <p:sldId id="600" r:id="rId43"/>
    <p:sldId id="663" r:id="rId44"/>
    <p:sldId id="661" r:id="rId45"/>
    <p:sldId id="547" r:id="rId46"/>
    <p:sldId id="558" r:id="rId47"/>
    <p:sldId id="551" r:id="rId48"/>
    <p:sldId id="552" r:id="rId49"/>
    <p:sldId id="555" r:id="rId50"/>
    <p:sldId id="553" r:id="rId51"/>
    <p:sldId id="554" r:id="rId52"/>
    <p:sldId id="548" r:id="rId53"/>
    <p:sldId id="556" r:id="rId54"/>
    <p:sldId id="549" r:id="rId55"/>
    <p:sldId id="550" r:id="rId56"/>
    <p:sldId id="662" r:id="rId57"/>
    <p:sldId id="306" r:id="rId58"/>
    <p:sldId id="336" r:id="rId59"/>
    <p:sldId id="370" r:id="rId60"/>
    <p:sldId id="3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lios Sotiriadis" initials="SS" lastIdx="2" clrIdx="0">
    <p:extLst>
      <p:ext uri="{19B8F6BF-5375-455C-9EA6-DF929625EA0E}">
        <p15:presenceInfo xmlns:p15="http://schemas.microsoft.com/office/powerpoint/2012/main" userId="S-1-5-21-1984182827-583073959-8547516-322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5F5"/>
    <a:srgbClr val="E7EBE9"/>
    <a:srgbClr val="EDF6F4"/>
    <a:srgbClr val="FCE3FE"/>
    <a:srgbClr val="00FFE3"/>
    <a:srgbClr val="38FFFF"/>
    <a:srgbClr val="A5E6FE"/>
    <a:srgbClr val="D0C5F4"/>
    <a:srgbClr val="EFFAFF"/>
    <a:srgbClr val="E8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1293"/>
  </p:normalViewPr>
  <p:slideViewPr>
    <p:cSldViewPr snapToGrid="0">
      <p:cViewPr varScale="1">
        <p:scale>
          <a:sx n="116" d="100"/>
          <a:sy n="116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582E6-295E-40B7-834E-2CF858B4CCCF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5E27C-8AF0-416C-B629-CFAB886A3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760A-4049-4B98-91F8-85CE22FEF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41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1F2F1-E129-4D2A-AA5B-28E428C2F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7086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CD23-23F3-4CD2-B38D-019EA4CE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8FD2-0698-4D44-8717-5758A15D82AE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987B-49EB-4A69-A3B6-AA89D189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99B1A-488F-4C19-89DB-87C1D51E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16" descr="Image result for birkbeck logo black">
            <a:extLst>
              <a:ext uri="{FF2B5EF4-FFF2-40B4-BE49-F238E27FC236}">
                <a16:creationId xmlns:a16="http://schemas.microsoft.com/office/drawing/2014/main" id="{AC4E201F-B0AB-4BA6-97D9-C58B76BF2D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086" y="812638"/>
            <a:ext cx="2157828" cy="5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8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5797-86D4-4A11-BE5C-71E5D772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39CF5-8DBA-4971-A160-620DD79EC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0C777-E6E7-4653-B96F-C8780AAA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DFC-1E31-446D-97E2-A9B0CDD2A7B3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9F32A-88E3-4F18-9D0A-39FD4152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98FF-87BA-4E7A-BE5F-C2A3BF11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2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5FEB0-9500-412C-A98D-B1BEDCF34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0A7F-D2C5-489B-826B-D4FE8593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E1F4-2337-4BB1-9822-CFB34CDB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775-E72E-49D8-8039-39B8700CEDBC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7140-6867-4146-9E0F-C4A2E918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2EEDD-7D9B-4058-8EE3-70228D07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1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9D06-8080-405D-BE4D-667E11B6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1256-4378-419D-8619-6340F2C4BB7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3C83-35F3-4261-8EBD-FDECAC07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7EA1D-29FE-43C1-BFD9-F5BDCD95BDD3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C2C5-8EB7-4BCA-8BB7-48452D7B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53F36-EF16-444F-B5AD-8741C2D1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74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4D36-B066-4ABF-8486-0C2641EE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62336-B629-4876-9F0C-8CC7CE53D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01F7-BA84-403A-B796-09EE29BA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3949-27C4-4806-97C1-BF46A4CE7576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B75B-9AD4-449F-B385-BF771EB0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FB1B0-DA73-4751-8627-43FE11EB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855-4A38-490D-B01A-1B5B7DB1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4784-7C3A-4578-A3E4-F1B772FDA87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B28F4-EAB9-48A6-809F-074C9C103F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13FD2-FD64-4936-9EF1-8DF77DD5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F5AD-0339-4F8C-AA5B-917F9EB95D37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44270-1A7E-4ACD-8374-59F216A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9434-1C0E-4000-A820-44FA4F0F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34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8E75-1577-4D59-B9F4-75CEF329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5D50B-9AE8-494C-9E01-64CA07563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1940-964D-4497-9070-04209F344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BDC03-4C10-43E8-8AAD-1DE92CDB1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2085A-E792-4548-B169-8ED258D82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68FA9-4ECE-43ED-94C1-34B89D8D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FF6-0AB2-4DCA-AEED-5BF59FFDAEA3}" type="datetime1">
              <a:rPr lang="en-GB" smtClean="0"/>
              <a:t>02/05/2022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22450-FC70-45BA-96BD-404D526D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AB564-103C-4571-B1B3-8C659857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6BDD-6229-446B-8A37-2A34724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3C079-875F-42BE-BF32-508D8FD8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C6C2-AB09-42EA-8D5D-A1AD33039B46}" type="datetime1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A8621-1053-4ADF-AFF3-E4F7A592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5239-6222-4103-8124-333219B5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2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AC7E8-915E-433B-BDE8-79CBCC53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E067-D248-4669-A5A4-5928FE6FF4D1}" type="datetime1">
              <a:rPr lang="en-GB" smtClean="0"/>
              <a:t>02/05/2022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1DE5C-7AA3-4373-8EAF-41A2C2DC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9FCF3-FC36-4686-BE05-DC24598D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1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FE8E-0F64-40D6-AC83-9FBCEE5E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F0F9-7D01-425A-AAA1-4EA3D95E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2426C-C9FC-447D-B904-D33E30533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6E78D-91C8-4487-B092-96EA9662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4710-203E-4D3D-8679-217AB0F3350F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FEBE6-9134-457B-83C9-9804987F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DB02-78EF-49D7-B85C-01EC550E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9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B160-C82C-4085-BB79-329C7CD3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A51A7-C38F-46D0-B559-A1C9CA9C7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48CB6-EF44-4FEB-B47C-7F8A55BD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0EB8A-CCD4-40FD-B913-4D7F5B7D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F1B1-D893-4696-BB12-B28F22135BBA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E1E8A-624E-464C-9961-17047915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07207-D8E6-48C7-913A-C10CB20E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9C3B8-5DE3-4F5F-95FF-7265F259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695DF-7305-4A73-82BB-3B085A15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5654-EE95-451D-89E9-4C972CAB7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fld id="{9EC5A64B-552E-4504-8D33-43D4958DA755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1A74-CFCD-4C5B-A6BE-92ECA85C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E3F1-5F89-4214-BDC5-75928FD58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fld id="{F559E602-78AE-45AA-A7A2-15E4DC6D4F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0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el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ncf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tcd.i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steliosot/cc/tree/master/Class-Bonus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apidapi.com/hu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2F4257-506A-4172-8DA0-CD6532531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Cloud Computing Workshop</a:t>
            </a:r>
            <a:br>
              <a:rPr lang="en-GB" dirty="0"/>
            </a:br>
            <a:r>
              <a:rPr lang="en-GB" dirty="0"/>
              <a:t>Session 3: Kubernetes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297E94-97D3-4211-BD17-21D3EF5D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524" y="4235414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Stelios Sotiriadis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7961B0-6CCC-4E07-A37F-C6DFFE19BF16}"/>
              </a:ext>
            </a:extLst>
          </p:cNvPr>
          <p:cNvSpPr/>
          <p:nvPr/>
        </p:nvSpPr>
        <p:spPr>
          <a:xfrm>
            <a:off x="6950329" y="4481232"/>
            <a:ext cx="1140032" cy="110458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A5AB213-A455-4941-82B2-B310A1E262AF}"/>
              </a:ext>
            </a:extLst>
          </p:cNvPr>
          <p:cNvSpPr txBox="1">
            <a:spLocks/>
          </p:cNvSpPr>
          <p:nvPr/>
        </p:nvSpPr>
        <p:spPr>
          <a:xfrm>
            <a:off x="359524" y="423379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Dimitris Kargatzis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9AFE8A-7AE1-40B1-A8F8-45D499D75681}"/>
              </a:ext>
            </a:extLst>
          </p:cNvPr>
          <p:cNvSpPr/>
          <p:nvPr/>
        </p:nvSpPr>
        <p:spPr>
          <a:xfrm>
            <a:off x="2378329" y="4479608"/>
            <a:ext cx="1140032" cy="110458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384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B994C1-8B6E-AC45-8BF2-2F703128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5F84A-8178-C542-8F6D-6C358432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A cloud-native application is a program that is designed for a cloud computing architecture. </a:t>
            </a:r>
          </a:p>
          <a:p>
            <a:r>
              <a:rPr lang="en-GB" dirty="0"/>
              <a:t>Briefly an app that is designed and developed considering cloud characteristics:</a:t>
            </a:r>
          </a:p>
          <a:p>
            <a:pPr lvl="1"/>
            <a:r>
              <a:rPr lang="en-GB" dirty="0"/>
              <a:t>For example, to support any kind of demand, scale as necessary, be secure, survive failures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AF9C6-8DCC-BF43-BD0D-BFF15553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10</a:t>
            </a:fld>
            <a:endParaRPr lang="en-GB"/>
          </a:p>
        </p:txBody>
      </p:sp>
      <p:pic>
        <p:nvPicPr>
          <p:cNvPr id="1028" name="Picture 4" descr="Better monitoring of cloud-native applications | Opensense Labs">
            <a:extLst>
              <a:ext uri="{FF2B5EF4-FFF2-40B4-BE49-F238E27FC236}">
                <a16:creationId xmlns:a16="http://schemas.microsoft.com/office/drawing/2014/main" id="{3425E108-931A-4D43-B17A-1F68A356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079" y="4222112"/>
            <a:ext cx="2685921" cy="26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traffic/outages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4A44-212D-D74B-A717-61CAD2D43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061491" cy="4697838"/>
          </a:xfrm>
        </p:spPr>
        <p:txBody>
          <a:bodyPr>
            <a:normAutofit/>
          </a:bodyPr>
          <a:lstStyle/>
          <a:p>
            <a:r>
              <a:rPr lang="en-US" dirty="0"/>
              <a:t>We use both servers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If one goes down the other is serving</a:t>
            </a:r>
          </a:p>
          <a:p>
            <a:r>
              <a:rPr lang="en-US" dirty="0">
                <a:sym typeface="Wingdings" pitchFamily="2" charset="2"/>
              </a:rPr>
              <a:t>Latency is back to normal!</a:t>
            </a:r>
          </a:p>
          <a:p>
            <a:r>
              <a:rPr lang="en-GB" dirty="0">
                <a:sym typeface="Wingdings" pitchFamily="2" charset="2"/>
              </a:rPr>
              <a:t>But…</a:t>
            </a:r>
            <a:r>
              <a:rPr lang="en-US" dirty="0">
                <a:sym typeface="Wingdings" pitchFamily="2" charset="2"/>
              </a:rPr>
              <a:t> more and more people use our service!</a:t>
            </a:r>
          </a:p>
          <a:p>
            <a:pPr lvl="1"/>
            <a:r>
              <a:rPr lang="en-US" dirty="0">
                <a:sym typeface="Wingdings" pitchFamily="2" charset="2"/>
              </a:rPr>
              <a:t>We reach 1M users per day!</a:t>
            </a:r>
          </a:p>
          <a:p>
            <a:pPr lvl="1"/>
            <a:r>
              <a:rPr lang="en-US" dirty="0">
                <a:sym typeface="Wingdings" pitchFamily="2" charset="2"/>
              </a:rPr>
              <a:t>What should we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D51EC-BBB9-424A-A21D-802331BEAD93}"/>
              </a:ext>
            </a:extLst>
          </p:cNvPr>
          <p:cNvSpPr/>
          <p:nvPr/>
        </p:nvSpPr>
        <p:spPr>
          <a:xfrm>
            <a:off x="5306125" y="4909135"/>
            <a:ext cx="3057355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99989-0DE7-1E48-9339-D1D67F4B9DC9}"/>
              </a:ext>
            </a:extLst>
          </p:cNvPr>
          <p:cNvSpPr/>
          <p:nvPr/>
        </p:nvSpPr>
        <p:spPr>
          <a:xfrm>
            <a:off x="5305901" y="3673363"/>
            <a:ext cx="3055954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EA3AC2-69E8-8E43-B24B-610C073ABC89}"/>
              </a:ext>
            </a:extLst>
          </p:cNvPr>
          <p:cNvSpPr/>
          <p:nvPr/>
        </p:nvSpPr>
        <p:spPr>
          <a:xfrm>
            <a:off x="5305904" y="2916204"/>
            <a:ext cx="3055951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16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600B82-F69A-D642-9C9A-A96F689DD630}"/>
              </a:ext>
            </a:extLst>
          </p:cNvPr>
          <p:cNvSpPr/>
          <p:nvPr/>
        </p:nvSpPr>
        <p:spPr>
          <a:xfrm>
            <a:off x="5302424" y="2507316"/>
            <a:ext cx="3059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mini-coin-container-1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D5499B-5001-424E-84A2-F5C352B9CA82}"/>
              </a:ext>
            </a:extLst>
          </p:cNvPr>
          <p:cNvSpPr/>
          <p:nvPr/>
        </p:nvSpPr>
        <p:spPr>
          <a:xfrm>
            <a:off x="5305903" y="2455814"/>
            <a:ext cx="3055955" cy="1909363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96F5A-F0DE-8346-BCA3-598606CDAD41}"/>
              </a:ext>
            </a:extLst>
          </p:cNvPr>
          <p:cNvSpPr/>
          <p:nvPr/>
        </p:nvSpPr>
        <p:spPr>
          <a:xfrm>
            <a:off x="5306126" y="4425248"/>
            <a:ext cx="3057358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Docker daemon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47491-FED9-D54F-B939-30E41E006E68}"/>
              </a:ext>
            </a:extLst>
          </p:cNvPr>
          <p:cNvSpPr/>
          <p:nvPr/>
        </p:nvSpPr>
        <p:spPr>
          <a:xfrm>
            <a:off x="5307979" y="2460217"/>
            <a:ext cx="3057358" cy="316029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E4B9A7-72A5-B044-9849-790A53CF82DE}"/>
              </a:ext>
            </a:extLst>
          </p:cNvPr>
          <p:cNvSpPr/>
          <p:nvPr/>
        </p:nvSpPr>
        <p:spPr>
          <a:xfrm>
            <a:off x="5305901" y="5658637"/>
            <a:ext cx="3055951" cy="5590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F10230-0266-2645-917C-6A21CF55CF5C}"/>
              </a:ext>
            </a:extLst>
          </p:cNvPr>
          <p:cNvSpPr/>
          <p:nvPr/>
        </p:nvSpPr>
        <p:spPr>
          <a:xfrm>
            <a:off x="9011955" y="4909135"/>
            <a:ext cx="3057355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1D6500-C902-0148-88C7-3602A99C508A}"/>
              </a:ext>
            </a:extLst>
          </p:cNvPr>
          <p:cNvSpPr/>
          <p:nvPr/>
        </p:nvSpPr>
        <p:spPr>
          <a:xfrm>
            <a:off x="9011731" y="3673363"/>
            <a:ext cx="3055954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3B47C1-73AB-A746-B1BE-EBBC3F35C90B}"/>
              </a:ext>
            </a:extLst>
          </p:cNvPr>
          <p:cNvSpPr/>
          <p:nvPr/>
        </p:nvSpPr>
        <p:spPr>
          <a:xfrm>
            <a:off x="9011734" y="2916204"/>
            <a:ext cx="3055951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16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C823B-D83F-5749-8671-657898E6C259}"/>
              </a:ext>
            </a:extLst>
          </p:cNvPr>
          <p:cNvSpPr/>
          <p:nvPr/>
        </p:nvSpPr>
        <p:spPr>
          <a:xfrm>
            <a:off x="9014732" y="2507316"/>
            <a:ext cx="3052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mini-coin-container-2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6E414A-DE25-704B-A09F-6690EC7F90D7}"/>
              </a:ext>
            </a:extLst>
          </p:cNvPr>
          <p:cNvSpPr/>
          <p:nvPr/>
        </p:nvSpPr>
        <p:spPr>
          <a:xfrm>
            <a:off x="9011733" y="2455814"/>
            <a:ext cx="3055955" cy="1909363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4DC8A-794A-6347-953F-A56854AACE60}"/>
              </a:ext>
            </a:extLst>
          </p:cNvPr>
          <p:cNvSpPr/>
          <p:nvPr/>
        </p:nvSpPr>
        <p:spPr>
          <a:xfrm>
            <a:off x="9011956" y="4425248"/>
            <a:ext cx="3057358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Docker daemon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CAF90F-ECE0-2145-9E15-CAB3D66FAAE8}"/>
              </a:ext>
            </a:extLst>
          </p:cNvPr>
          <p:cNvSpPr/>
          <p:nvPr/>
        </p:nvSpPr>
        <p:spPr>
          <a:xfrm>
            <a:off x="9013809" y="2460217"/>
            <a:ext cx="3057358" cy="316029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E2469A-B1D9-6D4E-8B5A-064DD9D20D1A}"/>
              </a:ext>
            </a:extLst>
          </p:cNvPr>
          <p:cNvSpPr/>
          <p:nvPr/>
        </p:nvSpPr>
        <p:spPr>
          <a:xfrm>
            <a:off x="9011731" y="5658637"/>
            <a:ext cx="3055951" cy="5590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GCP</a:t>
            </a:r>
          </a:p>
        </p:txBody>
      </p:sp>
      <p:pic>
        <p:nvPicPr>
          <p:cNvPr id="28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6F4F6AFF-7F2C-4B40-8EF4-A02F352C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07209" y="1057731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177338C0-C7F3-8F4A-BA9C-81AB4F83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00043" y="1058227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C72EF91D-7E20-3A49-A013-481544D3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92877" y="1058227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A06F2E-95CC-FA44-AF90-300B9C929FA0}"/>
              </a:ext>
            </a:extLst>
          </p:cNvPr>
          <p:cNvSpPr txBox="1"/>
          <p:nvPr/>
        </p:nvSpPr>
        <p:spPr>
          <a:xfrm>
            <a:off x="7018716" y="545060"/>
            <a:ext cx="2828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bel" panose="02000506030000020004" pitchFamily="2" charset="0"/>
              </a:rPr>
              <a:t>10K requests per day!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B2243D1-257B-2841-B556-72F7B125150F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 rot="5400000">
            <a:off x="7591028" y="1380058"/>
            <a:ext cx="325789" cy="18345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BFDB534-BF22-2141-B31B-336FD3E0C84E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16200000" flipH="1">
            <a:off x="9443943" y="1361671"/>
            <a:ext cx="325789" cy="18713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CA3697-C89D-724B-BC1B-AD3AD2EDC46F}"/>
              </a:ext>
            </a:extLst>
          </p:cNvPr>
          <p:cNvSpPr txBox="1"/>
          <p:nvPr/>
        </p:nvSpPr>
        <p:spPr>
          <a:xfrm>
            <a:off x="8480292" y="1639715"/>
            <a:ext cx="381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el" panose="02000506030000020004" pitchFamily="2" charset="0"/>
              </a:rPr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7557C6-1D9E-124D-A310-319155F1203C}"/>
              </a:ext>
            </a:extLst>
          </p:cNvPr>
          <p:cNvSpPr/>
          <p:nvPr/>
        </p:nvSpPr>
        <p:spPr>
          <a:xfrm>
            <a:off x="5302425" y="1689940"/>
            <a:ext cx="6737522" cy="4444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Load balancer (</a:t>
            </a:r>
            <a:r>
              <a:rPr lang="en-GB" sz="2000" b="1" dirty="0" err="1">
                <a:solidFill>
                  <a:srgbClr val="FFC000"/>
                </a:solidFill>
                <a:latin typeface="Abel" panose="02000506030000020004" pitchFamily="2" charset="0"/>
              </a:rPr>
              <a:t>minicoin.com</a:t>
            </a:r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98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2" grpId="0" animBg="1"/>
      <p:bldP spid="13" grpId="0" animBg="1"/>
      <p:bldP spid="14" grpId="0"/>
      <p:bldP spid="15" grpId="0" animBg="1"/>
      <p:bldP spid="17" grpId="0" animBg="1"/>
      <p:bldP spid="18" grpId="0" animBg="1"/>
      <p:bldP spid="34" grpId="0" animBg="1"/>
      <p:bldP spid="16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32" grpId="0"/>
      <p:bldP spid="33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doing great! Let’s add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ACADAA-C0F1-BF4F-8F13-709835B2A70B}"/>
              </a:ext>
            </a:extLst>
          </p:cNvPr>
          <p:cNvGrpSpPr/>
          <p:nvPr/>
        </p:nvGrpSpPr>
        <p:grpSpPr>
          <a:xfrm>
            <a:off x="829149" y="3662665"/>
            <a:ext cx="1825449" cy="2453321"/>
            <a:chOff x="1060602" y="2731025"/>
            <a:chExt cx="3557286" cy="3761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D51EC-BBB9-424A-A21D-802331BEAD93}"/>
                </a:ext>
              </a:extLst>
            </p:cNvPr>
            <p:cNvSpPr/>
            <p:nvPr/>
          </p:nvSpPr>
          <p:spPr>
            <a:xfrm>
              <a:off x="1069422" y="5184346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B99989-0DE7-1E48-9339-D1D67F4B9DC9}"/>
                </a:ext>
              </a:extLst>
            </p:cNvPr>
            <p:cNvSpPr/>
            <p:nvPr/>
          </p:nvSpPr>
          <p:spPr>
            <a:xfrm>
              <a:off x="1069422" y="3948574"/>
              <a:ext cx="3544984" cy="7113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EA3AC2-69E8-8E43-B24B-610C073ABC89}"/>
                </a:ext>
              </a:extLst>
            </p:cNvPr>
            <p:cNvSpPr/>
            <p:nvPr/>
          </p:nvSpPr>
          <p:spPr>
            <a:xfrm>
              <a:off x="1069425" y="3191415"/>
              <a:ext cx="3544981" cy="711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600B82-F69A-D642-9C9A-A96F689DD630}"/>
                </a:ext>
              </a:extLst>
            </p:cNvPr>
            <p:cNvSpPr/>
            <p:nvPr/>
          </p:nvSpPr>
          <p:spPr>
            <a:xfrm>
              <a:off x="1060602" y="2782526"/>
              <a:ext cx="3555429" cy="471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Abel" panose="02000506030000020004" pitchFamily="2" charset="0"/>
                </a:rPr>
                <a:t>mini-coin-container-1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D5499B-5001-424E-84A2-F5C352B9CA82}"/>
                </a:ext>
              </a:extLst>
            </p:cNvPr>
            <p:cNvSpPr/>
            <p:nvPr/>
          </p:nvSpPr>
          <p:spPr>
            <a:xfrm>
              <a:off x="1069424" y="2731025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596F5A-F0DE-8346-BCA3-598606CDAD41}"/>
                </a:ext>
              </a:extLst>
            </p:cNvPr>
            <p:cNvSpPr/>
            <p:nvPr/>
          </p:nvSpPr>
          <p:spPr>
            <a:xfrm>
              <a:off x="1069422" y="4700459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347491-FED9-D54F-B939-30E41E006E68}"/>
                </a:ext>
              </a:extLst>
            </p:cNvPr>
            <p:cNvSpPr/>
            <p:nvPr/>
          </p:nvSpPr>
          <p:spPr>
            <a:xfrm>
              <a:off x="1071275" y="2735427"/>
              <a:ext cx="3546613" cy="3160295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E4B9A7-72A5-B044-9849-790A53CF82DE}"/>
                </a:ext>
              </a:extLst>
            </p:cNvPr>
            <p:cNvSpPr/>
            <p:nvPr/>
          </p:nvSpPr>
          <p:spPr>
            <a:xfrm>
              <a:off x="1069422" y="5933848"/>
              <a:ext cx="3544982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F7557C6-1D9E-124D-A310-319155F1203C}"/>
              </a:ext>
            </a:extLst>
          </p:cNvPr>
          <p:cNvSpPr/>
          <p:nvPr/>
        </p:nvSpPr>
        <p:spPr>
          <a:xfrm>
            <a:off x="778235" y="2786957"/>
            <a:ext cx="10524650" cy="4444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Load balancer (</a:t>
            </a:r>
            <a:r>
              <a:rPr lang="en-GB" sz="2000" b="1" dirty="0" err="1">
                <a:solidFill>
                  <a:srgbClr val="FFC000"/>
                </a:solidFill>
                <a:latin typeface="Abel" panose="02000506030000020004" pitchFamily="2" charset="0"/>
              </a:rPr>
              <a:t>minicoin.com</a:t>
            </a:r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)</a:t>
            </a:r>
          </a:p>
        </p:txBody>
      </p:sp>
      <p:pic>
        <p:nvPicPr>
          <p:cNvPr id="28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6F4F6AFF-7F2C-4B40-8EF4-A02F352C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0569" y="2031242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177338C0-C7F3-8F4A-BA9C-81AB4F83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3403" y="2031738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C72EF91D-7E20-3A49-A013-481544D3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56237" y="2031738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A06F2E-95CC-FA44-AF90-300B9C929FA0}"/>
              </a:ext>
            </a:extLst>
          </p:cNvPr>
          <p:cNvSpPr txBox="1"/>
          <p:nvPr/>
        </p:nvSpPr>
        <p:spPr>
          <a:xfrm>
            <a:off x="4523983" y="1443191"/>
            <a:ext cx="2828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bel" panose="02000506030000020004" pitchFamily="2" charset="0"/>
              </a:rPr>
              <a:t>1M request per day!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C521B-255D-F74F-B1FF-CC85D4A16261}"/>
              </a:ext>
            </a:extLst>
          </p:cNvPr>
          <p:cNvGrpSpPr/>
          <p:nvPr/>
        </p:nvGrpSpPr>
        <p:grpSpPr>
          <a:xfrm>
            <a:off x="2978909" y="3661473"/>
            <a:ext cx="1832714" cy="2453321"/>
            <a:chOff x="1060600" y="2731025"/>
            <a:chExt cx="3571444" cy="37618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79D07B-3536-8844-AB3B-16AB9582093A}"/>
                </a:ext>
              </a:extLst>
            </p:cNvPr>
            <p:cNvSpPr/>
            <p:nvPr/>
          </p:nvSpPr>
          <p:spPr>
            <a:xfrm>
              <a:off x="1069422" y="5184346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4E5B49-36AE-DC4A-9603-8162A13642EF}"/>
                </a:ext>
              </a:extLst>
            </p:cNvPr>
            <p:cNvSpPr/>
            <p:nvPr/>
          </p:nvSpPr>
          <p:spPr>
            <a:xfrm>
              <a:off x="1069422" y="3948574"/>
              <a:ext cx="3544984" cy="7113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F9B973-B8F1-D141-973B-1AF9CEFDDD82}"/>
                </a:ext>
              </a:extLst>
            </p:cNvPr>
            <p:cNvSpPr/>
            <p:nvPr/>
          </p:nvSpPr>
          <p:spPr>
            <a:xfrm>
              <a:off x="1069425" y="3191415"/>
              <a:ext cx="3544981" cy="711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FC8BE2-A74C-8648-8BB2-1FB0A8AE308C}"/>
                </a:ext>
              </a:extLst>
            </p:cNvPr>
            <p:cNvSpPr/>
            <p:nvPr/>
          </p:nvSpPr>
          <p:spPr>
            <a:xfrm>
              <a:off x="1060600" y="2784354"/>
              <a:ext cx="3571444" cy="471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Abel" panose="02000506030000020004" pitchFamily="2" charset="0"/>
                </a:rPr>
                <a:t>mini-coin-container-2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D6CC57-8A7C-6043-89F4-1FAE595CBBAD}"/>
                </a:ext>
              </a:extLst>
            </p:cNvPr>
            <p:cNvSpPr/>
            <p:nvPr/>
          </p:nvSpPr>
          <p:spPr>
            <a:xfrm>
              <a:off x="1069424" y="2731025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BB81AD-F9D2-1048-850B-C2E0BCD916D2}"/>
                </a:ext>
              </a:extLst>
            </p:cNvPr>
            <p:cNvSpPr/>
            <p:nvPr/>
          </p:nvSpPr>
          <p:spPr>
            <a:xfrm>
              <a:off x="1069422" y="4700459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4516C8-72DC-B042-BB53-A4BC4CBC7EF0}"/>
                </a:ext>
              </a:extLst>
            </p:cNvPr>
            <p:cNvSpPr/>
            <p:nvPr/>
          </p:nvSpPr>
          <p:spPr>
            <a:xfrm>
              <a:off x="1071275" y="2735428"/>
              <a:ext cx="3546613" cy="3160295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BDED08-9DE0-8640-A4E2-BD29538C4EE2}"/>
                </a:ext>
              </a:extLst>
            </p:cNvPr>
            <p:cNvSpPr/>
            <p:nvPr/>
          </p:nvSpPr>
          <p:spPr>
            <a:xfrm>
              <a:off x="1069422" y="5933848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6E15F1-E095-D74B-A7D8-8BF53E976B63}"/>
              </a:ext>
            </a:extLst>
          </p:cNvPr>
          <p:cNvGrpSpPr/>
          <p:nvPr/>
        </p:nvGrpSpPr>
        <p:grpSpPr>
          <a:xfrm>
            <a:off x="5128670" y="3658509"/>
            <a:ext cx="1823781" cy="2453321"/>
            <a:chOff x="1064082" y="2731025"/>
            <a:chExt cx="3554036" cy="37618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D300CF-D39A-D24E-9516-5FDD002D7D67}"/>
                </a:ext>
              </a:extLst>
            </p:cNvPr>
            <p:cNvSpPr/>
            <p:nvPr/>
          </p:nvSpPr>
          <p:spPr>
            <a:xfrm>
              <a:off x="1069422" y="5184346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E1CF73-F64E-504F-8C43-B196C185DE71}"/>
                </a:ext>
              </a:extLst>
            </p:cNvPr>
            <p:cNvSpPr/>
            <p:nvPr/>
          </p:nvSpPr>
          <p:spPr>
            <a:xfrm>
              <a:off x="1069422" y="3948574"/>
              <a:ext cx="3544984" cy="7113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F84B34-5DE7-7549-A1F0-AC17B5904935}"/>
                </a:ext>
              </a:extLst>
            </p:cNvPr>
            <p:cNvSpPr/>
            <p:nvPr/>
          </p:nvSpPr>
          <p:spPr>
            <a:xfrm>
              <a:off x="1069425" y="3191415"/>
              <a:ext cx="3544981" cy="711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F18FED1-680C-AC42-9CCC-CB5FDE365E14}"/>
                </a:ext>
              </a:extLst>
            </p:cNvPr>
            <p:cNvSpPr/>
            <p:nvPr/>
          </p:nvSpPr>
          <p:spPr>
            <a:xfrm>
              <a:off x="1064082" y="2782526"/>
              <a:ext cx="3554036" cy="471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Abel" panose="02000506030000020004" pitchFamily="2" charset="0"/>
                </a:rPr>
                <a:t>mini-coin-container-3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256315-DA10-814D-A306-D75C7510CAA7}"/>
                </a:ext>
              </a:extLst>
            </p:cNvPr>
            <p:cNvSpPr/>
            <p:nvPr/>
          </p:nvSpPr>
          <p:spPr>
            <a:xfrm>
              <a:off x="1069424" y="2731025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5400F6-560B-104C-9D90-D397C4B2F370}"/>
                </a:ext>
              </a:extLst>
            </p:cNvPr>
            <p:cNvSpPr/>
            <p:nvPr/>
          </p:nvSpPr>
          <p:spPr>
            <a:xfrm>
              <a:off x="1069422" y="4700459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5337F42-BEB1-514E-8582-198CFE7C5279}"/>
                </a:ext>
              </a:extLst>
            </p:cNvPr>
            <p:cNvSpPr/>
            <p:nvPr/>
          </p:nvSpPr>
          <p:spPr>
            <a:xfrm>
              <a:off x="1071275" y="2735428"/>
              <a:ext cx="3546613" cy="3160295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713CC-7B3D-044A-9DE8-6DC03484C996}"/>
                </a:ext>
              </a:extLst>
            </p:cNvPr>
            <p:cNvSpPr/>
            <p:nvPr/>
          </p:nvSpPr>
          <p:spPr>
            <a:xfrm>
              <a:off x="1069422" y="5933848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165B86-DF57-7F4C-9CB5-180537F6F11A}"/>
              </a:ext>
            </a:extLst>
          </p:cNvPr>
          <p:cNvGrpSpPr/>
          <p:nvPr/>
        </p:nvGrpSpPr>
        <p:grpSpPr>
          <a:xfrm>
            <a:off x="7272122" y="3658509"/>
            <a:ext cx="1826398" cy="2453321"/>
            <a:chOff x="1058753" y="2731025"/>
            <a:chExt cx="3559135" cy="376185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BF1B3FA-FDAE-594D-AE2F-4EC5BB4159FA}"/>
                </a:ext>
              </a:extLst>
            </p:cNvPr>
            <p:cNvSpPr/>
            <p:nvPr/>
          </p:nvSpPr>
          <p:spPr>
            <a:xfrm>
              <a:off x="1069422" y="5184346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925CA7-DB91-264B-A8E5-658366686A9A}"/>
                </a:ext>
              </a:extLst>
            </p:cNvPr>
            <p:cNvSpPr/>
            <p:nvPr/>
          </p:nvSpPr>
          <p:spPr>
            <a:xfrm>
              <a:off x="1069422" y="3948574"/>
              <a:ext cx="3544984" cy="7113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F5B8B5-89E5-3F4F-B589-EA3FD6129179}"/>
                </a:ext>
              </a:extLst>
            </p:cNvPr>
            <p:cNvSpPr/>
            <p:nvPr/>
          </p:nvSpPr>
          <p:spPr>
            <a:xfrm>
              <a:off x="1069425" y="3191415"/>
              <a:ext cx="3544981" cy="711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62F33C-3293-8743-9CD2-CAB30C95DBE2}"/>
                </a:ext>
              </a:extLst>
            </p:cNvPr>
            <p:cNvSpPr/>
            <p:nvPr/>
          </p:nvSpPr>
          <p:spPr>
            <a:xfrm>
              <a:off x="1058753" y="2782526"/>
              <a:ext cx="3555651" cy="471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Abel" panose="02000506030000020004" pitchFamily="2" charset="0"/>
                </a:rPr>
                <a:t>mini-coin-container-4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72FF567-7ABD-B044-995E-605C473D624E}"/>
                </a:ext>
              </a:extLst>
            </p:cNvPr>
            <p:cNvSpPr/>
            <p:nvPr/>
          </p:nvSpPr>
          <p:spPr>
            <a:xfrm>
              <a:off x="1069424" y="2731025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8FA2E4-ED07-714A-AED7-FA239A101FA2}"/>
                </a:ext>
              </a:extLst>
            </p:cNvPr>
            <p:cNvSpPr/>
            <p:nvPr/>
          </p:nvSpPr>
          <p:spPr>
            <a:xfrm>
              <a:off x="1069422" y="4700459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1A0AC62-42BD-744D-B01F-19C1D49C590A}"/>
                </a:ext>
              </a:extLst>
            </p:cNvPr>
            <p:cNvSpPr/>
            <p:nvPr/>
          </p:nvSpPr>
          <p:spPr>
            <a:xfrm>
              <a:off x="1071275" y="2735428"/>
              <a:ext cx="3546613" cy="3160295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649E3FF-AA78-A24A-A1C2-BC14310A257E}"/>
                </a:ext>
              </a:extLst>
            </p:cNvPr>
            <p:cNvSpPr/>
            <p:nvPr/>
          </p:nvSpPr>
          <p:spPr>
            <a:xfrm>
              <a:off x="1069422" y="5933848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26362B8-689D-EF4D-A0E0-4E85D56D720D}"/>
              </a:ext>
            </a:extLst>
          </p:cNvPr>
          <p:cNvGrpSpPr/>
          <p:nvPr/>
        </p:nvGrpSpPr>
        <p:grpSpPr>
          <a:xfrm>
            <a:off x="9527401" y="3654258"/>
            <a:ext cx="1826399" cy="2453321"/>
            <a:chOff x="1069422" y="2731025"/>
            <a:chExt cx="3559137" cy="37618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6EF4155-8724-6549-9832-6A3DF1BB4945}"/>
                </a:ext>
              </a:extLst>
            </p:cNvPr>
            <p:cNvSpPr/>
            <p:nvPr/>
          </p:nvSpPr>
          <p:spPr>
            <a:xfrm>
              <a:off x="1069422" y="5184346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2730E5-8CE5-AE45-9FF4-9EB89582327C}"/>
                </a:ext>
              </a:extLst>
            </p:cNvPr>
            <p:cNvSpPr/>
            <p:nvPr/>
          </p:nvSpPr>
          <p:spPr>
            <a:xfrm>
              <a:off x="1069422" y="3948574"/>
              <a:ext cx="3544984" cy="7113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596C644-C73B-564E-8270-F3AAC49CE1B4}"/>
                </a:ext>
              </a:extLst>
            </p:cNvPr>
            <p:cNvSpPr/>
            <p:nvPr/>
          </p:nvSpPr>
          <p:spPr>
            <a:xfrm>
              <a:off x="1069425" y="3191415"/>
              <a:ext cx="3544981" cy="7113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09372E8-CD45-374C-B79C-023A2C786195}"/>
                </a:ext>
              </a:extLst>
            </p:cNvPr>
            <p:cNvSpPr/>
            <p:nvPr/>
          </p:nvSpPr>
          <p:spPr>
            <a:xfrm>
              <a:off x="1071043" y="2782526"/>
              <a:ext cx="3557516" cy="471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Abel" panose="02000506030000020004" pitchFamily="2" charset="0"/>
                </a:rPr>
                <a:t>mini-coin-container-5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855114-27C3-D543-B344-CC23C7285A6B}"/>
                </a:ext>
              </a:extLst>
            </p:cNvPr>
            <p:cNvSpPr/>
            <p:nvPr/>
          </p:nvSpPr>
          <p:spPr>
            <a:xfrm>
              <a:off x="1069424" y="2731025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4E1EF8-11DA-C941-99AA-F9C1E0E18F4A}"/>
                </a:ext>
              </a:extLst>
            </p:cNvPr>
            <p:cNvSpPr/>
            <p:nvPr/>
          </p:nvSpPr>
          <p:spPr>
            <a:xfrm>
              <a:off x="1069422" y="4700459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0AE8726-F26F-AD41-8CA6-248ED4C5698B}"/>
                </a:ext>
              </a:extLst>
            </p:cNvPr>
            <p:cNvSpPr/>
            <p:nvPr/>
          </p:nvSpPr>
          <p:spPr>
            <a:xfrm>
              <a:off x="1071275" y="2735428"/>
              <a:ext cx="3546613" cy="3160295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696065-7D05-134F-8033-1E8E040D2FA1}"/>
                </a:ext>
              </a:extLst>
            </p:cNvPr>
            <p:cNvSpPr/>
            <p:nvPr/>
          </p:nvSpPr>
          <p:spPr>
            <a:xfrm>
              <a:off x="1069422" y="5933848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F68E0BE-7421-5946-945A-07E918B29305}"/>
              </a:ext>
            </a:extLst>
          </p:cNvPr>
          <p:cNvSpPr/>
          <p:nvPr/>
        </p:nvSpPr>
        <p:spPr>
          <a:xfrm>
            <a:off x="835579" y="5258726"/>
            <a:ext cx="10518221" cy="46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901D2D-C14C-2844-9F5B-DE9651652546}"/>
              </a:ext>
            </a:extLst>
          </p:cNvPr>
          <p:cNvSpPr/>
          <p:nvPr/>
        </p:nvSpPr>
        <p:spPr>
          <a:xfrm>
            <a:off x="829149" y="5747527"/>
            <a:ext cx="10524651" cy="3645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C5E7AAC-6373-7D4B-A09E-A206A524AFA3}"/>
              </a:ext>
            </a:extLst>
          </p:cNvPr>
          <p:cNvSpPr/>
          <p:nvPr/>
        </p:nvSpPr>
        <p:spPr>
          <a:xfrm>
            <a:off x="835577" y="4943684"/>
            <a:ext cx="10518223" cy="289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bel" panose="02000506030000020004" pitchFamily="2" charset="0"/>
              </a:rPr>
              <a:t>Docker daemon</a:t>
            </a:r>
          </a:p>
        </p:txBody>
      </p:sp>
      <p:pic>
        <p:nvPicPr>
          <p:cNvPr id="73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12591CE0-4BAB-7D43-A951-F6858807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49071" y="2035792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20189F0E-1A17-6645-B3A6-28F72E3A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1905" y="2036288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B3DCC8FE-50F2-E141-9794-F27324D1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34739" y="2036288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788BA94A-0884-FE41-B78E-DA321158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27573" y="2024060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F2A1004D-6E1D-4641-89C5-8B598E47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20407" y="2024556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819A544A-064D-ED47-B116-1A70C161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13241" y="2024556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54ABDFE-C816-E34D-852C-D4B33BBB49FE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 rot="5400000">
            <a:off x="3675541" y="1300516"/>
            <a:ext cx="434091" cy="42959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EA8990BC-0C3D-DD4E-957B-D879700978F5}"/>
              </a:ext>
            </a:extLst>
          </p:cNvPr>
          <p:cNvCxnSpPr>
            <a:cxnSpLocks/>
            <a:stCxn id="26" idx="2"/>
            <a:endCxn id="40" idx="0"/>
          </p:cNvCxnSpPr>
          <p:nvPr/>
        </p:nvCxnSpPr>
        <p:spPr>
          <a:xfrm rot="5400000">
            <a:off x="4751018" y="2374801"/>
            <a:ext cx="432899" cy="21461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D5392731-72F9-DD40-9157-1D2EC3379570}"/>
              </a:ext>
            </a:extLst>
          </p:cNvPr>
          <p:cNvCxnSpPr>
            <a:cxnSpLocks/>
            <a:stCxn id="26" idx="2"/>
            <a:endCxn id="58" idx="0"/>
          </p:cNvCxnSpPr>
          <p:nvPr/>
        </p:nvCxnSpPr>
        <p:spPr>
          <a:xfrm rot="16200000" flipH="1">
            <a:off x="6899580" y="2372425"/>
            <a:ext cx="429935" cy="214797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81F8933-CE65-1F45-A8F8-0212E47E433C}"/>
              </a:ext>
            </a:extLst>
          </p:cNvPr>
          <p:cNvCxnSpPr>
            <a:cxnSpLocks/>
            <a:stCxn id="26" idx="2"/>
            <a:endCxn id="67" idx="0"/>
          </p:cNvCxnSpPr>
          <p:nvPr/>
        </p:nvCxnSpPr>
        <p:spPr>
          <a:xfrm rot="16200000" flipH="1">
            <a:off x="8026607" y="1245398"/>
            <a:ext cx="425684" cy="43977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F2749B67-135D-FF45-B4B4-A8EFF6F831BC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rot="16200000" flipH="1">
            <a:off x="5827237" y="3444767"/>
            <a:ext cx="427064" cy="4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0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  <p:bldP spid="32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Again, we are doing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100" y="6509622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81A0790-E9F4-AB48-8F7F-80B62F72876E}"/>
              </a:ext>
            </a:extLst>
          </p:cNvPr>
          <p:cNvGrpSpPr/>
          <p:nvPr/>
        </p:nvGrpSpPr>
        <p:grpSpPr>
          <a:xfrm>
            <a:off x="3796087" y="5127606"/>
            <a:ext cx="1109183" cy="1674110"/>
            <a:chOff x="3809587" y="4974334"/>
            <a:chExt cx="1109183" cy="167411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3361990-510F-694C-A1A6-3B874094250C}"/>
                </a:ext>
              </a:extLst>
            </p:cNvPr>
            <p:cNvSpPr/>
            <p:nvPr/>
          </p:nvSpPr>
          <p:spPr>
            <a:xfrm>
              <a:off x="3812337" y="6066118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152C359-DA61-9E45-8CD4-9C8C97251FB0}"/>
                </a:ext>
              </a:extLst>
            </p:cNvPr>
            <p:cNvSpPr/>
            <p:nvPr/>
          </p:nvSpPr>
          <p:spPr>
            <a:xfrm>
              <a:off x="3812337" y="5516171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F1B4113-6998-984C-BDF0-88982F1CFF42}"/>
                </a:ext>
              </a:extLst>
            </p:cNvPr>
            <p:cNvSpPr/>
            <p:nvPr/>
          </p:nvSpPr>
          <p:spPr>
            <a:xfrm>
              <a:off x="3812338" y="5179218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7106BCD-6E4D-A24F-9767-CF9FA1D37FE0}"/>
                </a:ext>
              </a:extLst>
            </p:cNvPr>
            <p:cNvSpPr/>
            <p:nvPr/>
          </p:nvSpPr>
          <p:spPr>
            <a:xfrm>
              <a:off x="3809587" y="4997253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6F792D4-4519-1241-B115-2047F4558A0C}"/>
                </a:ext>
              </a:extLst>
            </p:cNvPr>
            <p:cNvSpPr/>
            <p:nvPr/>
          </p:nvSpPr>
          <p:spPr>
            <a:xfrm>
              <a:off x="3812338" y="4974334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522B28A-9D36-6E45-8605-22B1449453A2}"/>
                </a:ext>
              </a:extLst>
            </p:cNvPr>
            <p:cNvSpPr/>
            <p:nvPr/>
          </p:nvSpPr>
          <p:spPr>
            <a:xfrm>
              <a:off x="3812337" y="5850778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7971B05-AAA8-3B41-93C8-72D24C8A1C4D}"/>
                </a:ext>
              </a:extLst>
            </p:cNvPr>
            <p:cNvSpPr/>
            <p:nvPr/>
          </p:nvSpPr>
          <p:spPr>
            <a:xfrm>
              <a:off x="3812915" y="4976293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AFF0EB-E9CE-E841-AB4A-29D909D26CE0}"/>
                </a:ext>
              </a:extLst>
            </p:cNvPr>
            <p:cNvSpPr/>
            <p:nvPr/>
          </p:nvSpPr>
          <p:spPr>
            <a:xfrm>
              <a:off x="3812337" y="6399664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8FB0FB5E-54FB-3D4F-B922-1317B564EDC3}"/>
              </a:ext>
            </a:extLst>
          </p:cNvPr>
          <p:cNvGrpSpPr/>
          <p:nvPr/>
        </p:nvGrpSpPr>
        <p:grpSpPr>
          <a:xfrm>
            <a:off x="4995672" y="5127606"/>
            <a:ext cx="1109183" cy="1674110"/>
            <a:chOff x="5009172" y="4974334"/>
            <a:chExt cx="1109183" cy="167411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8FC8032-44B1-BD4E-AE5A-B45B3F11AD5E}"/>
                </a:ext>
              </a:extLst>
            </p:cNvPr>
            <p:cNvSpPr/>
            <p:nvPr/>
          </p:nvSpPr>
          <p:spPr>
            <a:xfrm>
              <a:off x="5011922" y="6066118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FC9835-0DA3-7E44-9C09-D25D9FFE440C}"/>
                </a:ext>
              </a:extLst>
            </p:cNvPr>
            <p:cNvSpPr/>
            <p:nvPr/>
          </p:nvSpPr>
          <p:spPr>
            <a:xfrm>
              <a:off x="5011922" y="5516171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F0EA68A-F32B-7040-84CA-A5F0AA1A8526}"/>
                </a:ext>
              </a:extLst>
            </p:cNvPr>
            <p:cNvSpPr/>
            <p:nvPr/>
          </p:nvSpPr>
          <p:spPr>
            <a:xfrm>
              <a:off x="5011923" y="5179218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96817B-5844-064A-8856-DA4ED248EDCB}"/>
                </a:ext>
              </a:extLst>
            </p:cNvPr>
            <p:cNvSpPr/>
            <p:nvPr/>
          </p:nvSpPr>
          <p:spPr>
            <a:xfrm>
              <a:off x="5009172" y="4997253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42A051D-73E3-1440-A3EF-4B7E1E23E97E}"/>
                </a:ext>
              </a:extLst>
            </p:cNvPr>
            <p:cNvSpPr/>
            <p:nvPr/>
          </p:nvSpPr>
          <p:spPr>
            <a:xfrm>
              <a:off x="5011923" y="4974334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40FE367-2EC2-044D-8D00-59652797F2D2}"/>
                </a:ext>
              </a:extLst>
            </p:cNvPr>
            <p:cNvSpPr/>
            <p:nvPr/>
          </p:nvSpPr>
          <p:spPr>
            <a:xfrm>
              <a:off x="5011922" y="5850778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DA9EA05-3AEB-8342-AE04-E11F57BEFB35}"/>
                </a:ext>
              </a:extLst>
            </p:cNvPr>
            <p:cNvSpPr/>
            <p:nvPr/>
          </p:nvSpPr>
          <p:spPr>
            <a:xfrm>
              <a:off x="5012500" y="4976293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36A1880-E0FC-F54D-AC25-C5F5CCD2C23F}"/>
                </a:ext>
              </a:extLst>
            </p:cNvPr>
            <p:cNvSpPr/>
            <p:nvPr/>
          </p:nvSpPr>
          <p:spPr>
            <a:xfrm>
              <a:off x="5011922" y="6399664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506053A5-35CC-964A-B5C9-B3A208C4AFDC}"/>
              </a:ext>
            </a:extLst>
          </p:cNvPr>
          <p:cNvGrpSpPr/>
          <p:nvPr/>
        </p:nvGrpSpPr>
        <p:grpSpPr>
          <a:xfrm>
            <a:off x="6182715" y="5131626"/>
            <a:ext cx="1109183" cy="1674110"/>
            <a:chOff x="6196215" y="4978354"/>
            <a:chExt cx="1109183" cy="167411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9D51FAD1-3C28-6242-AB1A-4E6DB09113F4}"/>
                </a:ext>
              </a:extLst>
            </p:cNvPr>
            <p:cNvSpPr/>
            <p:nvPr/>
          </p:nvSpPr>
          <p:spPr>
            <a:xfrm>
              <a:off x="6198965" y="6070138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5368088-3D2B-EA4D-87F5-8C9265FB82D0}"/>
                </a:ext>
              </a:extLst>
            </p:cNvPr>
            <p:cNvSpPr/>
            <p:nvPr/>
          </p:nvSpPr>
          <p:spPr>
            <a:xfrm>
              <a:off x="6198965" y="5520191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D7E352F-C27A-724A-9736-587CAAFB0567}"/>
                </a:ext>
              </a:extLst>
            </p:cNvPr>
            <p:cNvSpPr/>
            <p:nvPr/>
          </p:nvSpPr>
          <p:spPr>
            <a:xfrm>
              <a:off x="6198966" y="5183238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F4576C8-81B8-7947-BDA0-F74CC2C5FDEA}"/>
                </a:ext>
              </a:extLst>
            </p:cNvPr>
            <p:cNvSpPr/>
            <p:nvPr/>
          </p:nvSpPr>
          <p:spPr>
            <a:xfrm>
              <a:off x="6196215" y="5001273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CBBCA667-0337-1F48-AADD-8BB13A6A044A}"/>
                </a:ext>
              </a:extLst>
            </p:cNvPr>
            <p:cNvSpPr/>
            <p:nvPr/>
          </p:nvSpPr>
          <p:spPr>
            <a:xfrm>
              <a:off x="6198966" y="4978354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0BC1655-EE38-974D-9EF0-E21CEF6F908D}"/>
                </a:ext>
              </a:extLst>
            </p:cNvPr>
            <p:cNvSpPr/>
            <p:nvPr/>
          </p:nvSpPr>
          <p:spPr>
            <a:xfrm>
              <a:off x="6198965" y="5854798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CEF40DC-67F2-8148-988A-B9BADF796371}"/>
                </a:ext>
              </a:extLst>
            </p:cNvPr>
            <p:cNvSpPr/>
            <p:nvPr/>
          </p:nvSpPr>
          <p:spPr>
            <a:xfrm>
              <a:off x="6199543" y="4980313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A8EC5C30-81F2-5641-B640-2C7B88E66F07}"/>
                </a:ext>
              </a:extLst>
            </p:cNvPr>
            <p:cNvSpPr/>
            <p:nvPr/>
          </p:nvSpPr>
          <p:spPr>
            <a:xfrm>
              <a:off x="6198965" y="6403684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92708FE-123C-D04F-9040-B2B7C55E9D58}"/>
              </a:ext>
            </a:extLst>
          </p:cNvPr>
          <p:cNvGrpSpPr/>
          <p:nvPr/>
        </p:nvGrpSpPr>
        <p:grpSpPr>
          <a:xfrm>
            <a:off x="7377419" y="5131626"/>
            <a:ext cx="1109183" cy="1674110"/>
            <a:chOff x="7390919" y="4978354"/>
            <a:chExt cx="1109183" cy="1674110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0FB14D2-ADCF-5448-B6F2-32F97B41EE6A}"/>
                </a:ext>
              </a:extLst>
            </p:cNvPr>
            <p:cNvSpPr/>
            <p:nvPr/>
          </p:nvSpPr>
          <p:spPr>
            <a:xfrm>
              <a:off x="7393669" y="6070138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1FB58774-216E-3E49-8D41-C48947265DFD}"/>
                </a:ext>
              </a:extLst>
            </p:cNvPr>
            <p:cNvSpPr/>
            <p:nvPr/>
          </p:nvSpPr>
          <p:spPr>
            <a:xfrm>
              <a:off x="7393669" y="5520191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38B981A0-2CF2-0248-B06C-74F6E0A27308}"/>
                </a:ext>
              </a:extLst>
            </p:cNvPr>
            <p:cNvSpPr/>
            <p:nvPr/>
          </p:nvSpPr>
          <p:spPr>
            <a:xfrm>
              <a:off x="7393670" y="5183238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447E75BB-6769-A94C-A1A8-F7D22112DEF0}"/>
                </a:ext>
              </a:extLst>
            </p:cNvPr>
            <p:cNvSpPr/>
            <p:nvPr/>
          </p:nvSpPr>
          <p:spPr>
            <a:xfrm>
              <a:off x="7390919" y="5001273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585C229A-E818-0347-8892-9E3F7D7266FF}"/>
                </a:ext>
              </a:extLst>
            </p:cNvPr>
            <p:cNvSpPr/>
            <p:nvPr/>
          </p:nvSpPr>
          <p:spPr>
            <a:xfrm>
              <a:off x="7393670" y="4978354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029657F2-B0AA-E14B-86E9-54EDC09E57A6}"/>
                </a:ext>
              </a:extLst>
            </p:cNvPr>
            <p:cNvSpPr/>
            <p:nvPr/>
          </p:nvSpPr>
          <p:spPr>
            <a:xfrm>
              <a:off x="7393669" y="5854798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640BF8D-B03A-EC40-8F00-6E8A093B96BB}"/>
                </a:ext>
              </a:extLst>
            </p:cNvPr>
            <p:cNvSpPr/>
            <p:nvPr/>
          </p:nvSpPr>
          <p:spPr>
            <a:xfrm>
              <a:off x="7394247" y="4980313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B98FBEA2-AD54-2D4A-B06E-FBB612CDA0FE}"/>
                </a:ext>
              </a:extLst>
            </p:cNvPr>
            <p:cNvSpPr/>
            <p:nvPr/>
          </p:nvSpPr>
          <p:spPr>
            <a:xfrm>
              <a:off x="7393669" y="6403684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A88F259C-95EB-4245-BB1E-2642C7F09FFD}"/>
              </a:ext>
            </a:extLst>
          </p:cNvPr>
          <p:cNvGrpSpPr/>
          <p:nvPr/>
        </p:nvGrpSpPr>
        <p:grpSpPr>
          <a:xfrm>
            <a:off x="8571545" y="5127606"/>
            <a:ext cx="1109183" cy="1674110"/>
            <a:chOff x="8585045" y="4974334"/>
            <a:chExt cx="1109183" cy="1674110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5CBFB028-049F-5149-8AE8-BE94A096A692}"/>
                </a:ext>
              </a:extLst>
            </p:cNvPr>
            <p:cNvSpPr/>
            <p:nvPr/>
          </p:nvSpPr>
          <p:spPr>
            <a:xfrm>
              <a:off x="8587795" y="6066118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EA6230C9-2B1B-2244-8118-C644AA9345A8}"/>
                </a:ext>
              </a:extLst>
            </p:cNvPr>
            <p:cNvSpPr/>
            <p:nvPr/>
          </p:nvSpPr>
          <p:spPr>
            <a:xfrm>
              <a:off x="8587795" y="5516171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C4040978-443F-3441-B18B-D4E291000D7E}"/>
                </a:ext>
              </a:extLst>
            </p:cNvPr>
            <p:cNvSpPr/>
            <p:nvPr/>
          </p:nvSpPr>
          <p:spPr>
            <a:xfrm>
              <a:off x="8587796" y="5179218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9BABD1B7-2F95-9748-ABC4-EBFE189877EF}"/>
                </a:ext>
              </a:extLst>
            </p:cNvPr>
            <p:cNvSpPr/>
            <p:nvPr/>
          </p:nvSpPr>
          <p:spPr>
            <a:xfrm>
              <a:off x="8585045" y="4997253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B23E7C4-193D-C443-BDE4-16F9043604BE}"/>
                </a:ext>
              </a:extLst>
            </p:cNvPr>
            <p:cNvSpPr/>
            <p:nvPr/>
          </p:nvSpPr>
          <p:spPr>
            <a:xfrm>
              <a:off x="8587796" y="4974334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D05A57E-8EF7-F544-9506-97099AEF8EC1}"/>
                </a:ext>
              </a:extLst>
            </p:cNvPr>
            <p:cNvSpPr/>
            <p:nvPr/>
          </p:nvSpPr>
          <p:spPr>
            <a:xfrm>
              <a:off x="8587795" y="5850778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51FCAA89-4B1A-8F4E-B317-A0BE405F457F}"/>
                </a:ext>
              </a:extLst>
            </p:cNvPr>
            <p:cNvSpPr/>
            <p:nvPr/>
          </p:nvSpPr>
          <p:spPr>
            <a:xfrm>
              <a:off x="8588373" y="4976293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81C814D-1D80-8443-B175-D7114BB58289}"/>
                </a:ext>
              </a:extLst>
            </p:cNvPr>
            <p:cNvSpPr/>
            <p:nvPr/>
          </p:nvSpPr>
          <p:spPr>
            <a:xfrm>
              <a:off x="8587795" y="6399664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D467B8D1-E758-3B40-9119-20C329DA0A91}"/>
              </a:ext>
            </a:extLst>
          </p:cNvPr>
          <p:cNvGrpSpPr/>
          <p:nvPr/>
        </p:nvGrpSpPr>
        <p:grpSpPr>
          <a:xfrm>
            <a:off x="9765093" y="5133732"/>
            <a:ext cx="1109183" cy="1674110"/>
            <a:chOff x="9778593" y="4980460"/>
            <a:chExt cx="1109183" cy="1674110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572E3C92-BB9A-CE41-B25D-E6A2DCF16812}"/>
                </a:ext>
              </a:extLst>
            </p:cNvPr>
            <p:cNvSpPr/>
            <p:nvPr/>
          </p:nvSpPr>
          <p:spPr>
            <a:xfrm>
              <a:off x="9781343" y="6072244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C3D64C53-583E-BC43-B920-BF918C8E3387}"/>
                </a:ext>
              </a:extLst>
            </p:cNvPr>
            <p:cNvSpPr/>
            <p:nvPr/>
          </p:nvSpPr>
          <p:spPr>
            <a:xfrm>
              <a:off x="9781343" y="5522297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B5ECAC8-8069-724D-8BD1-319EC2AB8685}"/>
                </a:ext>
              </a:extLst>
            </p:cNvPr>
            <p:cNvSpPr/>
            <p:nvPr/>
          </p:nvSpPr>
          <p:spPr>
            <a:xfrm>
              <a:off x="9781344" y="5185344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B44F12B-2597-B842-8689-77803F670654}"/>
                </a:ext>
              </a:extLst>
            </p:cNvPr>
            <p:cNvSpPr/>
            <p:nvPr/>
          </p:nvSpPr>
          <p:spPr>
            <a:xfrm>
              <a:off x="9778593" y="5003379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093B30E-313B-FC4E-99E3-8C755B3E9476}"/>
                </a:ext>
              </a:extLst>
            </p:cNvPr>
            <p:cNvSpPr/>
            <p:nvPr/>
          </p:nvSpPr>
          <p:spPr>
            <a:xfrm>
              <a:off x="9781344" y="4980460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744B85D-4A5A-5541-A2F4-A351194DAB17}"/>
                </a:ext>
              </a:extLst>
            </p:cNvPr>
            <p:cNvSpPr/>
            <p:nvPr/>
          </p:nvSpPr>
          <p:spPr>
            <a:xfrm>
              <a:off x="9781343" y="5856904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3E11983-51A9-304C-8086-B504CA508D73}"/>
                </a:ext>
              </a:extLst>
            </p:cNvPr>
            <p:cNvSpPr/>
            <p:nvPr/>
          </p:nvSpPr>
          <p:spPr>
            <a:xfrm>
              <a:off x="9781921" y="4982419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625E43A-5F23-AE40-B00B-8F684A20AFB1}"/>
                </a:ext>
              </a:extLst>
            </p:cNvPr>
            <p:cNvSpPr/>
            <p:nvPr/>
          </p:nvSpPr>
          <p:spPr>
            <a:xfrm>
              <a:off x="9781343" y="6405790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8BE995-17BB-9544-AF86-92776163DA6A}"/>
              </a:ext>
            </a:extLst>
          </p:cNvPr>
          <p:cNvGrpSpPr/>
          <p:nvPr/>
        </p:nvGrpSpPr>
        <p:grpSpPr>
          <a:xfrm>
            <a:off x="10961609" y="5133732"/>
            <a:ext cx="1109183" cy="1674110"/>
            <a:chOff x="10975109" y="4980460"/>
            <a:chExt cx="1109183" cy="1674110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5A640D3-0AEB-6445-9C8F-7D663925D16C}"/>
                </a:ext>
              </a:extLst>
            </p:cNvPr>
            <p:cNvSpPr/>
            <p:nvPr/>
          </p:nvSpPr>
          <p:spPr>
            <a:xfrm>
              <a:off x="10977859" y="6072244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CD78148-E000-5F49-88C5-5AB097AF2829}"/>
                </a:ext>
              </a:extLst>
            </p:cNvPr>
            <p:cNvSpPr/>
            <p:nvPr/>
          </p:nvSpPr>
          <p:spPr>
            <a:xfrm>
              <a:off x="10977859" y="5522297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C24A180-D3CE-A049-94B4-084B0DF39A1F}"/>
                </a:ext>
              </a:extLst>
            </p:cNvPr>
            <p:cNvSpPr/>
            <p:nvPr/>
          </p:nvSpPr>
          <p:spPr>
            <a:xfrm>
              <a:off x="10977860" y="5185344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D122E5B-EDD6-1E4F-B66D-DFF3CDC3E648}"/>
                </a:ext>
              </a:extLst>
            </p:cNvPr>
            <p:cNvSpPr/>
            <p:nvPr/>
          </p:nvSpPr>
          <p:spPr>
            <a:xfrm>
              <a:off x="10975109" y="5003379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7F8DF1A5-B801-C64D-849A-96A695B04AE7}"/>
                </a:ext>
              </a:extLst>
            </p:cNvPr>
            <p:cNvSpPr/>
            <p:nvPr/>
          </p:nvSpPr>
          <p:spPr>
            <a:xfrm>
              <a:off x="10977860" y="4980460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4E70E79-9BC6-EA40-BB28-959287C06D35}"/>
                </a:ext>
              </a:extLst>
            </p:cNvPr>
            <p:cNvSpPr/>
            <p:nvPr/>
          </p:nvSpPr>
          <p:spPr>
            <a:xfrm>
              <a:off x="10977859" y="5856904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28BC4D7D-CE1D-7946-9A0E-0C58694D4178}"/>
                </a:ext>
              </a:extLst>
            </p:cNvPr>
            <p:cNvSpPr/>
            <p:nvPr/>
          </p:nvSpPr>
          <p:spPr>
            <a:xfrm>
              <a:off x="10978437" y="4982419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063A1E6C-6B63-D84B-B75D-596598AA3C54}"/>
                </a:ext>
              </a:extLst>
            </p:cNvPr>
            <p:cNvSpPr/>
            <p:nvPr/>
          </p:nvSpPr>
          <p:spPr>
            <a:xfrm>
              <a:off x="10977859" y="6405790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F60021-06C0-2346-904E-C16EAB0415C1}"/>
              </a:ext>
            </a:extLst>
          </p:cNvPr>
          <p:cNvGrpSpPr/>
          <p:nvPr/>
        </p:nvGrpSpPr>
        <p:grpSpPr>
          <a:xfrm>
            <a:off x="3794807" y="2904975"/>
            <a:ext cx="1109183" cy="1674110"/>
            <a:chOff x="3808307" y="2751703"/>
            <a:chExt cx="1109183" cy="167411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CCAF3F33-AB5C-2B40-990C-45E4F9239DC5}"/>
                </a:ext>
              </a:extLst>
            </p:cNvPr>
            <p:cNvSpPr/>
            <p:nvPr/>
          </p:nvSpPr>
          <p:spPr>
            <a:xfrm>
              <a:off x="3811057" y="3843487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6FA4D9DE-0068-EF40-A5FF-B9603DFA8BA2}"/>
                </a:ext>
              </a:extLst>
            </p:cNvPr>
            <p:cNvSpPr/>
            <p:nvPr/>
          </p:nvSpPr>
          <p:spPr>
            <a:xfrm>
              <a:off x="3811057" y="3293540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5B9F627-336C-3549-90BE-D8A8296473F6}"/>
                </a:ext>
              </a:extLst>
            </p:cNvPr>
            <p:cNvSpPr/>
            <p:nvPr/>
          </p:nvSpPr>
          <p:spPr>
            <a:xfrm>
              <a:off x="3811058" y="2956587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E0CED31A-3163-BB48-873D-478CF573F54D}"/>
                </a:ext>
              </a:extLst>
            </p:cNvPr>
            <p:cNvSpPr/>
            <p:nvPr/>
          </p:nvSpPr>
          <p:spPr>
            <a:xfrm>
              <a:off x="3808307" y="2774622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3FC43C0-69D1-9C43-B51A-876BC4A74672}"/>
                </a:ext>
              </a:extLst>
            </p:cNvPr>
            <p:cNvSpPr/>
            <p:nvPr/>
          </p:nvSpPr>
          <p:spPr>
            <a:xfrm>
              <a:off x="3811058" y="2751703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DC88AB9-62AE-F44E-9C22-E633E656C6FA}"/>
                </a:ext>
              </a:extLst>
            </p:cNvPr>
            <p:cNvSpPr/>
            <p:nvPr/>
          </p:nvSpPr>
          <p:spPr>
            <a:xfrm>
              <a:off x="3811057" y="3628147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C7D05F0-6C9B-7F40-93A7-451D189191C2}"/>
                </a:ext>
              </a:extLst>
            </p:cNvPr>
            <p:cNvSpPr/>
            <p:nvPr/>
          </p:nvSpPr>
          <p:spPr>
            <a:xfrm>
              <a:off x="3811635" y="2753662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204CC021-46A6-D844-B2DA-B1EB948B983B}"/>
                </a:ext>
              </a:extLst>
            </p:cNvPr>
            <p:cNvSpPr/>
            <p:nvPr/>
          </p:nvSpPr>
          <p:spPr>
            <a:xfrm>
              <a:off x="3811057" y="4177033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93C7B-89EB-BE4A-8DA1-664AFA4145CB}"/>
              </a:ext>
            </a:extLst>
          </p:cNvPr>
          <p:cNvGrpSpPr/>
          <p:nvPr/>
        </p:nvGrpSpPr>
        <p:grpSpPr>
          <a:xfrm>
            <a:off x="4994392" y="2904975"/>
            <a:ext cx="1109183" cy="1674110"/>
            <a:chOff x="5007892" y="2751703"/>
            <a:chExt cx="1109183" cy="1674110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F4E3E9C-D43E-7040-A6EB-3E8F2E4DDD88}"/>
                </a:ext>
              </a:extLst>
            </p:cNvPr>
            <p:cNvSpPr/>
            <p:nvPr/>
          </p:nvSpPr>
          <p:spPr>
            <a:xfrm>
              <a:off x="5010642" y="3843487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FC37EED-A791-564B-8DE8-1DCC5811B6E4}"/>
                </a:ext>
              </a:extLst>
            </p:cNvPr>
            <p:cNvSpPr/>
            <p:nvPr/>
          </p:nvSpPr>
          <p:spPr>
            <a:xfrm>
              <a:off x="5010642" y="3293540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ECF36D4-8BA9-094A-AA6F-D00B8CB19208}"/>
                </a:ext>
              </a:extLst>
            </p:cNvPr>
            <p:cNvSpPr/>
            <p:nvPr/>
          </p:nvSpPr>
          <p:spPr>
            <a:xfrm>
              <a:off x="5010643" y="2956587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CF5C9D5F-5878-904E-A249-E84139B0C9C8}"/>
                </a:ext>
              </a:extLst>
            </p:cNvPr>
            <p:cNvSpPr/>
            <p:nvPr/>
          </p:nvSpPr>
          <p:spPr>
            <a:xfrm>
              <a:off x="5007892" y="2774622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408E6C0F-1F1C-9A45-81F3-EE07461F01C8}"/>
                </a:ext>
              </a:extLst>
            </p:cNvPr>
            <p:cNvSpPr/>
            <p:nvPr/>
          </p:nvSpPr>
          <p:spPr>
            <a:xfrm>
              <a:off x="5010643" y="2751703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7D8B00A3-6A0B-A34C-9F31-F0C7D0470F3F}"/>
                </a:ext>
              </a:extLst>
            </p:cNvPr>
            <p:cNvSpPr/>
            <p:nvPr/>
          </p:nvSpPr>
          <p:spPr>
            <a:xfrm>
              <a:off x="5010642" y="3628147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A6DA6E41-898F-3844-99B2-A01B6010E411}"/>
                </a:ext>
              </a:extLst>
            </p:cNvPr>
            <p:cNvSpPr/>
            <p:nvPr/>
          </p:nvSpPr>
          <p:spPr>
            <a:xfrm>
              <a:off x="5011220" y="2753662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0A2096A-0507-7741-9EED-F56FE08D8071}"/>
                </a:ext>
              </a:extLst>
            </p:cNvPr>
            <p:cNvSpPr/>
            <p:nvPr/>
          </p:nvSpPr>
          <p:spPr>
            <a:xfrm>
              <a:off x="5010642" y="4177033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927D83-B421-3C4C-80E4-173E523D89D7}"/>
              </a:ext>
            </a:extLst>
          </p:cNvPr>
          <p:cNvGrpSpPr/>
          <p:nvPr/>
        </p:nvGrpSpPr>
        <p:grpSpPr>
          <a:xfrm>
            <a:off x="6181435" y="2908995"/>
            <a:ext cx="1109183" cy="1674110"/>
            <a:chOff x="6194935" y="2755723"/>
            <a:chExt cx="1109183" cy="1674110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F1826AC9-65FF-F346-874C-A1BC88715932}"/>
                </a:ext>
              </a:extLst>
            </p:cNvPr>
            <p:cNvSpPr/>
            <p:nvPr/>
          </p:nvSpPr>
          <p:spPr>
            <a:xfrm>
              <a:off x="6197685" y="3847507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EAEBDC3-AF35-6148-9FF0-C5B5807A3DE7}"/>
                </a:ext>
              </a:extLst>
            </p:cNvPr>
            <p:cNvSpPr/>
            <p:nvPr/>
          </p:nvSpPr>
          <p:spPr>
            <a:xfrm>
              <a:off x="6197685" y="3297560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60B919F-A41D-EB43-B0E2-81F51929EDB0}"/>
                </a:ext>
              </a:extLst>
            </p:cNvPr>
            <p:cNvSpPr/>
            <p:nvPr/>
          </p:nvSpPr>
          <p:spPr>
            <a:xfrm>
              <a:off x="6197686" y="2960607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FF3F0E6-FAE2-DA42-9CC6-15418AC43952}"/>
                </a:ext>
              </a:extLst>
            </p:cNvPr>
            <p:cNvSpPr/>
            <p:nvPr/>
          </p:nvSpPr>
          <p:spPr>
            <a:xfrm>
              <a:off x="6194935" y="2778642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2FE993D1-8717-1E42-8845-9418C237BD32}"/>
                </a:ext>
              </a:extLst>
            </p:cNvPr>
            <p:cNvSpPr/>
            <p:nvPr/>
          </p:nvSpPr>
          <p:spPr>
            <a:xfrm>
              <a:off x="6197686" y="2755723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C80B0BCC-A443-7947-90A5-F86EEE37BEA6}"/>
                </a:ext>
              </a:extLst>
            </p:cNvPr>
            <p:cNvSpPr/>
            <p:nvPr/>
          </p:nvSpPr>
          <p:spPr>
            <a:xfrm>
              <a:off x="6197685" y="3632167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13109CF9-611E-7B4C-8F9D-6A399DD8E7FD}"/>
                </a:ext>
              </a:extLst>
            </p:cNvPr>
            <p:cNvSpPr/>
            <p:nvPr/>
          </p:nvSpPr>
          <p:spPr>
            <a:xfrm>
              <a:off x="6198263" y="2757682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7DAEAD81-C815-DA4B-9144-6F2530F0682F}"/>
                </a:ext>
              </a:extLst>
            </p:cNvPr>
            <p:cNvSpPr/>
            <p:nvPr/>
          </p:nvSpPr>
          <p:spPr>
            <a:xfrm>
              <a:off x="6197685" y="4181053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F437C6-D149-F24B-BB0D-29CDADBDF715}"/>
              </a:ext>
            </a:extLst>
          </p:cNvPr>
          <p:cNvGrpSpPr/>
          <p:nvPr/>
        </p:nvGrpSpPr>
        <p:grpSpPr>
          <a:xfrm>
            <a:off x="7376139" y="2908995"/>
            <a:ext cx="1109183" cy="1674110"/>
            <a:chOff x="7389639" y="2755723"/>
            <a:chExt cx="1109183" cy="1674110"/>
          </a:xfrm>
        </p:grpSpPr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2726620F-D833-8049-9528-F25323C033EC}"/>
                </a:ext>
              </a:extLst>
            </p:cNvPr>
            <p:cNvSpPr/>
            <p:nvPr/>
          </p:nvSpPr>
          <p:spPr>
            <a:xfrm>
              <a:off x="7392389" y="3847507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E2FA5DCD-1CB8-1645-BC82-D8B5A42703D4}"/>
                </a:ext>
              </a:extLst>
            </p:cNvPr>
            <p:cNvSpPr/>
            <p:nvPr/>
          </p:nvSpPr>
          <p:spPr>
            <a:xfrm>
              <a:off x="7392389" y="3297560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FCE42FC-03D9-8144-BF0F-A62D98EE5C35}"/>
                </a:ext>
              </a:extLst>
            </p:cNvPr>
            <p:cNvSpPr/>
            <p:nvPr/>
          </p:nvSpPr>
          <p:spPr>
            <a:xfrm>
              <a:off x="7392390" y="2960607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273C9BA-88E1-5240-A655-E95D95BA245F}"/>
                </a:ext>
              </a:extLst>
            </p:cNvPr>
            <p:cNvSpPr/>
            <p:nvPr/>
          </p:nvSpPr>
          <p:spPr>
            <a:xfrm>
              <a:off x="7389639" y="2778642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71B21142-A2F6-F24A-BFB7-AF9522802335}"/>
                </a:ext>
              </a:extLst>
            </p:cNvPr>
            <p:cNvSpPr/>
            <p:nvPr/>
          </p:nvSpPr>
          <p:spPr>
            <a:xfrm>
              <a:off x="7392390" y="2755723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72C6DB2-0A4F-7E4A-B635-15ADCF16E5CD}"/>
                </a:ext>
              </a:extLst>
            </p:cNvPr>
            <p:cNvSpPr/>
            <p:nvPr/>
          </p:nvSpPr>
          <p:spPr>
            <a:xfrm>
              <a:off x="7392389" y="3632167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2A7EA3B6-37F8-504C-BB80-7A0622E63EFD}"/>
                </a:ext>
              </a:extLst>
            </p:cNvPr>
            <p:cNvSpPr/>
            <p:nvPr/>
          </p:nvSpPr>
          <p:spPr>
            <a:xfrm>
              <a:off x="7392967" y="2757682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F5B0D3B-3C0E-2C46-A30B-9C27BE466EA2}"/>
                </a:ext>
              </a:extLst>
            </p:cNvPr>
            <p:cNvSpPr/>
            <p:nvPr/>
          </p:nvSpPr>
          <p:spPr>
            <a:xfrm>
              <a:off x="7392389" y="4181053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2C2944-FD15-2746-819D-E7380CBF51F1}"/>
              </a:ext>
            </a:extLst>
          </p:cNvPr>
          <p:cNvGrpSpPr/>
          <p:nvPr/>
        </p:nvGrpSpPr>
        <p:grpSpPr>
          <a:xfrm>
            <a:off x="8570265" y="2904975"/>
            <a:ext cx="1109183" cy="1674110"/>
            <a:chOff x="8583765" y="2751703"/>
            <a:chExt cx="1109183" cy="1674110"/>
          </a:xfrm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083586C-514B-1D4E-B5C3-3DF8A14D83A0}"/>
                </a:ext>
              </a:extLst>
            </p:cNvPr>
            <p:cNvSpPr/>
            <p:nvPr/>
          </p:nvSpPr>
          <p:spPr>
            <a:xfrm>
              <a:off x="8586515" y="3843487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FB0234F-7125-5D4A-9F04-441E27791777}"/>
                </a:ext>
              </a:extLst>
            </p:cNvPr>
            <p:cNvSpPr/>
            <p:nvPr/>
          </p:nvSpPr>
          <p:spPr>
            <a:xfrm>
              <a:off x="8586515" y="3293540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2850802-AAD9-F841-B1C3-F7C9B3C58F06}"/>
                </a:ext>
              </a:extLst>
            </p:cNvPr>
            <p:cNvSpPr/>
            <p:nvPr/>
          </p:nvSpPr>
          <p:spPr>
            <a:xfrm>
              <a:off x="8586516" y="2956587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6953219-7B17-7D40-B88E-E49873C74147}"/>
                </a:ext>
              </a:extLst>
            </p:cNvPr>
            <p:cNvSpPr/>
            <p:nvPr/>
          </p:nvSpPr>
          <p:spPr>
            <a:xfrm>
              <a:off x="8583765" y="2774622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5132CD6D-A544-8048-B771-81CE820EBBE6}"/>
                </a:ext>
              </a:extLst>
            </p:cNvPr>
            <p:cNvSpPr/>
            <p:nvPr/>
          </p:nvSpPr>
          <p:spPr>
            <a:xfrm>
              <a:off x="8586516" y="2751703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C7B6AFE5-F8D5-1944-8894-AF3C8FFEDDAB}"/>
                </a:ext>
              </a:extLst>
            </p:cNvPr>
            <p:cNvSpPr/>
            <p:nvPr/>
          </p:nvSpPr>
          <p:spPr>
            <a:xfrm>
              <a:off x="8586515" y="3628147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7E3A3018-C281-4C40-8849-45E36FB1B0FC}"/>
                </a:ext>
              </a:extLst>
            </p:cNvPr>
            <p:cNvSpPr/>
            <p:nvPr/>
          </p:nvSpPr>
          <p:spPr>
            <a:xfrm>
              <a:off x="8587093" y="2753662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891139E-1295-DA46-90CD-8C4393158D7E}"/>
                </a:ext>
              </a:extLst>
            </p:cNvPr>
            <p:cNvSpPr/>
            <p:nvPr/>
          </p:nvSpPr>
          <p:spPr>
            <a:xfrm>
              <a:off x="8586515" y="4177033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DF6BDC-46C7-A94E-A137-4FA250306D11}"/>
              </a:ext>
            </a:extLst>
          </p:cNvPr>
          <p:cNvGrpSpPr/>
          <p:nvPr/>
        </p:nvGrpSpPr>
        <p:grpSpPr>
          <a:xfrm>
            <a:off x="9763813" y="2911101"/>
            <a:ext cx="1109183" cy="1674110"/>
            <a:chOff x="9777313" y="2757829"/>
            <a:chExt cx="1109183" cy="1674110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F0063C45-3E06-684F-8817-01B1B3C01EDE}"/>
                </a:ext>
              </a:extLst>
            </p:cNvPr>
            <p:cNvSpPr/>
            <p:nvPr/>
          </p:nvSpPr>
          <p:spPr>
            <a:xfrm>
              <a:off x="9780063" y="3849613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421C67C-58BB-C34E-BD19-E7523B39A6B5}"/>
                </a:ext>
              </a:extLst>
            </p:cNvPr>
            <p:cNvSpPr/>
            <p:nvPr/>
          </p:nvSpPr>
          <p:spPr>
            <a:xfrm>
              <a:off x="9780063" y="3299666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D5C94CE2-AEE8-B440-A998-5EE8A5264978}"/>
                </a:ext>
              </a:extLst>
            </p:cNvPr>
            <p:cNvSpPr/>
            <p:nvPr/>
          </p:nvSpPr>
          <p:spPr>
            <a:xfrm>
              <a:off x="9780064" y="2962713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044F83B0-B8F5-D542-8364-01FB9FCAE852}"/>
                </a:ext>
              </a:extLst>
            </p:cNvPr>
            <p:cNvSpPr/>
            <p:nvPr/>
          </p:nvSpPr>
          <p:spPr>
            <a:xfrm>
              <a:off x="9777313" y="2780748"/>
              <a:ext cx="1108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7AEDD498-5DE4-B142-8688-583AD689DA81}"/>
                </a:ext>
              </a:extLst>
            </p:cNvPr>
            <p:cNvSpPr/>
            <p:nvPr/>
          </p:nvSpPr>
          <p:spPr>
            <a:xfrm>
              <a:off x="9780064" y="2757829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508EA6FF-6BAE-6741-9221-7FD56D696A67}"/>
                </a:ext>
              </a:extLst>
            </p:cNvPr>
            <p:cNvSpPr/>
            <p:nvPr/>
          </p:nvSpPr>
          <p:spPr>
            <a:xfrm>
              <a:off x="9780063" y="3634273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9DEF4364-DDFB-8946-9293-6CAD441F5C7C}"/>
                </a:ext>
              </a:extLst>
            </p:cNvPr>
            <p:cNvSpPr/>
            <p:nvPr/>
          </p:nvSpPr>
          <p:spPr>
            <a:xfrm>
              <a:off x="9780641" y="2759788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6F04BDE-2642-CF4B-A29C-0E69707124A9}"/>
                </a:ext>
              </a:extLst>
            </p:cNvPr>
            <p:cNvSpPr/>
            <p:nvPr/>
          </p:nvSpPr>
          <p:spPr>
            <a:xfrm>
              <a:off x="9780063" y="4183159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1E6A4-D11F-2545-AA80-524742418EFF}"/>
              </a:ext>
            </a:extLst>
          </p:cNvPr>
          <p:cNvGrpSpPr/>
          <p:nvPr/>
        </p:nvGrpSpPr>
        <p:grpSpPr>
          <a:xfrm>
            <a:off x="10960329" y="2911101"/>
            <a:ext cx="1109183" cy="1674110"/>
            <a:chOff x="10973829" y="2757829"/>
            <a:chExt cx="1109183" cy="1674110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AA62603F-2403-064B-8AF0-20950B3BA114}"/>
                </a:ext>
              </a:extLst>
            </p:cNvPr>
            <p:cNvSpPr/>
            <p:nvPr/>
          </p:nvSpPr>
          <p:spPr>
            <a:xfrm>
              <a:off x="10976579" y="3849613"/>
              <a:ext cx="1105854" cy="3165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C093C6B-F38E-3E46-AE43-1082A1EB1585}"/>
                </a:ext>
              </a:extLst>
            </p:cNvPr>
            <p:cNvSpPr/>
            <p:nvPr/>
          </p:nvSpPr>
          <p:spPr>
            <a:xfrm>
              <a:off x="10976579" y="3299666"/>
              <a:ext cx="1105347" cy="3165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Bins/Libs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1E0A1AF-E4FD-A945-8F29-F17CB62DEC4A}"/>
                </a:ext>
              </a:extLst>
            </p:cNvPr>
            <p:cNvSpPr/>
            <p:nvPr/>
          </p:nvSpPr>
          <p:spPr>
            <a:xfrm>
              <a:off x="10976580" y="2962713"/>
              <a:ext cx="1105346" cy="316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node.js</a:t>
              </a:r>
              <a:r>
                <a:rPr lang="en-GB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rPr>
                <a:t> backend</a:t>
              </a:r>
              <a:endParaRPr lang="en-GB" sz="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020319B0-EFFE-B545-A4B6-2AED29D4E942}"/>
                </a:ext>
              </a:extLst>
            </p:cNvPr>
            <p:cNvSpPr/>
            <p:nvPr/>
          </p:nvSpPr>
          <p:spPr>
            <a:xfrm>
              <a:off x="10973829" y="2780748"/>
              <a:ext cx="11086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latin typeface="Abel" panose="02000506030000020004" pitchFamily="2" charset="0"/>
                </a:rPr>
                <a:t>mini-coin-container</a:t>
              </a:r>
            </a:p>
            <a:p>
              <a:pPr algn="ctr"/>
              <a:endParaRPr lang="en-GB" sz="800" dirty="0">
                <a:latin typeface="Abel" panose="02000506030000020004" pitchFamily="2" charset="0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3E1E185C-68AE-E940-A3A3-2A4867327D6B}"/>
                </a:ext>
              </a:extLst>
            </p:cNvPr>
            <p:cNvSpPr/>
            <p:nvPr/>
          </p:nvSpPr>
          <p:spPr>
            <a:xfrm>
              <a:off x="10976580" y="2757829"/>
              <a:ext cx="1105347" cy="849711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8217BA1-9A9A-3F47-8FCD-840BBF81559C}"/>
                </a:ext>
              </a:extLst>
            </p:cNvPr>
            <p:cNvSpPr/>
            <p:nvPr/>
          </p:nvSpPr>
          <p:spPr>
            <a:xfrm>
              <a:off x="10976579" y="3634273"/>
              <a:ext cx="1105855" cy="1978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Docker daemon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AEFBC6E3-7628-294B-B05A-003F341EDBB5}"/>
                </a:ext>
              </a:extLst>
            </p:cNvPr>
            <p:cNvSpPr/>
            <p:nvPr/>
          </p:nvSpPr>
          <p:spPr>
            <a:xfrm>
              <a:off x="10977157" y="2759788"/>
              <a:ext cx="1105855" cy="1406404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012B7125-B701-CD4E-9460-CBF8C2A43959}"/>
                </a:ext>
              </a:extLst>
            </p:cNvPr>
            <p:cNvSpPr/>
            <p:nvPr/>
          </p:nvSpPr>
          <p:spPr>
            <a:xfrm>
              <a:off x="10976579" y="4183159"/>
              <a:ext cx="1105347" cy="248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159B34A-C428-334D-96F0-9F83212BA109}"/>
              </a:ext>
            </a:extLst>
          </p:cNvPr>
          <p:cNvSpPr/>
          <p:nvPr/>
        </p:nvSpPr>
        <p:spPr>
          <a:xfrm>
            <a:off x="3779729" y="4667461"/>
            <a:ext cx="8288697" cy="3651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Load balancer 2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28E135D-CF3B-374C-98B9-B3FF832F5B04}"/>
              </a:ext>
            </a:extLst>
          </p:cNvPr>
          <p:cNvSpPr/>
          <p:nvPr/>
        </p:nvSpPr>
        <p:spPr>
          <a:xfrm>
            <a:off x="3793229" y="2454929"/>
            <a:ext cx="8275197" cy="3651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Load balancer 1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8900D6FF-B66E-2248-B21C-085107360A46}"/>
              </a:ext>
            </a:extLst>
          </p:cNvPr>
          <p:cNvSpPr/>
          <p:nvPr/>
        </p:nvSpPr>
        <p:spPr>
          <a:xfrm>
            <a:off x="391767" y="2938611"/>
            <a:ext cx="2751378" cy="8335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  <a:latin typeface="Abel" panose="02000506030000020004" pitchFamily="2" charset="0"/>
              </a:rPr>
              <a:t>Load balancer 0 (</a:t>
            </a:r>
            <a:r>
              <a:rPr lang="en-GB" b="1" dirty="0" err="1">
                <a:solidFill>
                  <a:srgbClr val="FFC000"/>
                </a:solidFill>
                <a:latin typeface="Abel" panose="02000506030000020004" pitchFamily="2" charset="0"/>
              </a:rPr>
              <a:t>minicoin.com</a:t>
            </a:r>
            <a:r>
              <a:rPr lang="en-GB" b="1" dirty="0">
                <a:solidFill>
                  <a:srgbClr val="FFC000"/>
                </a:solidFill>
                <a:latin typeface="Abel" panose="02000506030000020004" pitchFamily="2" charset="0"/>
              </a:rPr>
              <a:t>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0A2F59E-0B8A-B344-A32E-20F8AEF38879}"/>
              </a:ext>
            </a:extLst>
          </p:cNvPr>
          <p:cNvCxnSpPr>
            <a:cxnSpLocks/>
            <a:stCxn id="440" idx="3"/>
            <a:endCxn id="439" idx="0"/>
          </p:cNvCxnSpPr>
          <p:nvPr/>
        </p:nvCxnSpPr>
        <p:spPr>
          <a:xfrm flipV="1">
            <a:off x="3143145" y="2454929"/>
            <a:ext cx="4787683" cy="900463"/>
          </a:xfrm>
          <a:prstGeom prst="bentConnector4">
            <a:avLst>
              <a:gd name="adj1" fmla="val 6789"/>
              <a:gd name="adj2" fmla="val 12538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Elbow Connector 442">
            <a:extLst>
              <a:ext uri="{FF2B5EF4-FFF2-40B4-BE49-F238E27FC236}">
                <a16:creationId xmlns:a16="http://schemas.microsoft.com/office/drawing/2014/main" id="{C3F34F36-B7F9-294C-BBB0-C40350DAFF92}"/>
              </a:ext>
            </a:extLst>
          </p:cNvPr>
          <p:cNvCxnSpPr>
            <a:cxnSpLocks/>
            <a:stCxn id="440" idx="3"/>
            <a:endCxn id="438" idx="1"/>
          </p:cNvCxnSpPr>
          <p:nvPr/>
        </p:nvCxnSpPr>
        <p:spPr>
          <a:xfrm>
            <a:off x="3143145" y="3355392"/>
            <a:ext cx="636584" cy="1494632"/>
          </a:xfrm>
          <a:prstGeom prst="bentConnector3">
            <a:avLst>
              <a:gd name="adj1" fmla="val 5143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Content Placeholder 2">
            <a:extLst>
              <a:ext uri="{FF2B5EF4-FFF2-40B4-BE49-F238E27FC236}">
                <a16:creationId xmlns:a16="http://schemas.microsoft.com/office/drawing/2014/main" id="{3705434C-7250-D144-8AD6-59DB4685D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575" y="435628"/>
            <a:ext cx="4501984" cy="1555577"/>
          </a:xfrm>
        </p:spPr>
        <p:txBody>
          <a:bodyPr>
            <a:noAutofit/>
          </a:bodyPr>
          <a:lstStyle/>
          <a:p>
            <a:r>
              <a:rPr lang="en-US" b="1" dirty="0"/>
              <a:t>Too great… now we need to serve 2M users!</a:t>
            </a:r>
          </a:p>
          <a:p>
            <a:r>
              <a:rPr lang="en-US" b="1" dirty="0"/>
              <a:t>Let’s add more!</a:t>
            </a:r>
          </a:p>
        </p:txBody>
      </p:sp>
      <p:pic>
        <p:nvPicPr>
          <p:cNvPr id="137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95FADD80-F1CF-E945-A974-9E9AEC92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5504" y="2227220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E8A9B-8094-7546-815D-5F44F430AA97}"/>
              </a:ext>
            </a:extLst>
          </p:cNvPr>
          <p:cNvCxnSpPr>
            <a:stCxn id="373" idx="0"/>
          </p:cNvCxnSpPr>
          <p:nvPr/>
        </p:nvCxnSpPr>
        <p:spPr>
          <a:xfrm flipH="1" flipV="1">
            <a:off x="4349109" y="2820054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9E4CF11-C36F-174F-9FA4-BF508C56EFD2}"/>
              </a:ext>
            </a:extLst>
          </p:cNvPr>
          <p:cNvCxnSpPr/>
          <p:nvPr/>
        </p:nvCxnSpPr>
        <p:spPr>
          <a:xfrm flipH="1" flipV="1">
            <a:off x="5535032" y="2815514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B466BE4-9337-3949-8CF3-4C6DC8AA2D8C}"/>
              </a:ext>
            </a:extLst>
          </p:cNvPr>
          <p:cNvCxnSpPr/>
          <p:nvPr/>
        </p:nvCxnSpPr>
        <p:spPr>
          <a:xfrm flipH="1" flipV="1">
            <a:off x="6783576" y="281590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FC8CAE8-9BB0-F744-BDEB-61D90F805285}"/>
              </a:ext>
            </a:extLst>
          </p:cNvPr>
          <p:cNvCxnSpPr/>
          <p:nvPr/>
        </p:nvCxnSpPr>
        <p:spPr>
          <a:xfrm flipH="1" flipV="1">
            <a:off x="7969499" y="281136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028CE85-024B-3543-9F03-EED523A0386C}"/>
              </a:ext>
            </a:extLst>
          </p:cNvPr>
          <p:cNvCxnSpPr/>
          <p:nvPr/>
        </p:nvCxnSpPr>
        <p:spPr>
          <a:xfrm flipH="1" flipV="1">
            <a:off x="9114797" y="282201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40ED35-7504-054A-8BFE-1D9C71F04EBE}"/>
              </a:ext>
            </a:extLst>
          </p:cNvPr>
          <p:cNvCxnSpPr/>
          <p:nvPr/>
        </p:nvCxnSpPr>
        <p:spPr>
          <a:xfrm flipH="1" flipV="1">
            <a:off x="10300720" y="281747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9F5E594-5A27-AB40-B280-DF50129A75A9}"/>
              </a:ext>
            </a:extLst>
          </p:cNvPr>
          <p:cNvCxnSpPr/>
          <p:nvPr/>
        </p:nvCxnSpPr>
        <p:spPr>
          <a:xfrm flipH="1" flipV="1">
            <a:off x="11496727" y="281136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761D0D0-75D2-B442-8C78-4FAA2954E5D9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4352343" y="5028046"/>
            <a:ext cx="0" cy="1015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1C86D3-12A3-8A48-80A5-9D47AA19F018}"/>
              </a:ext>
            </a:extLst>
          </p:cNvPr>
          <p:cNvCxnSpPr/>
          <p:nvPr/>
        </p:nvCxnSpPr>
        <p:spPr>
          <a:xfrm flipH="1" flipV="1">
            <a:off x="5535032" y="5032195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F096120-D568-D444-B17B-E6E3D36B3745}"/>
              </a:ext>
            </a:extLst>
          </p:cNvPr>
          <p:cNvCxnSpPr/>
          <p:nvPr/>
        </p:nvCxnSpPr>
        <p:spPr>
          <a:xfrm flipH="1" flipV="1">
            <a:off x="6783576" y="5032586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09ACDA-B2C7-3249-899A-4EA8D928BECB}"/>
              </a:ext>
            </a:extLst>
          </p:cNvPr>
          <p:cNvCxnSpPr/>
          <p:nvPr/>
        </p:nvCxnSpPr>
        <p:spPr>
          <a:xfrm flipH="1" flipV="1">
            <a:off x="7969499" y="5028046"/>
            <a:ext cx="1954" cy="868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A9678E9-2CA2-B04F-9139-C4088A5C262D}"/>
              </a:ext>
            </a:extLst>
          </p:cNvPr>
          <p:cNvCxnSpPr>
            <a:cxnSpLocks/>
          </p:cNvCxnSpPr>
          <p:nvPr/>
        </p:nvCxnSpPr>
        <p:spPr>
          <a:xfrm flipV="1">
            <a:off x="9116751" y="4989931"/>
            <a:ext cx="0" cy="1356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9B03677-9552-DD41-B840-07D6991CB042}"/>
              </a:ext>
            </a:extLst>
          </p:cNvPr>
          <p:cNvCxnSpPr>
            <a:cxnSpLocks/>
          </p:cNvCxnSpPr>
          <p:nvPr/>
        </p:nvCxnSpPr>
        <p:spPr>
          <a:xfrm flipV="1">
            <a:off x="10302674" y="4989931"/>
            <a:ext cx="0" cy="1311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B8D71C1-4ED0-594E-9116-53AB51F588B9}"/>
              </a:ext>
            </a:extLst>
          </p:cNvPr>
          <p:cNvCxnSpPr>
            <a:cxnSpLocks/>
          </p:cNvCxnSpPr>
          <p:nvPr/>
        </p:nvCxnSpPr>
        <p:spPr>
          <a:xfrm flipV="1">
            <a:off x="11498681" y="4989931"/>
            <a:ext cx="0" cy="1249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64211D69-2AD3-7349-8F65-596BBC80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7" y="2238112"/>
            <a:ext cx="1196363" cy="6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8" grpId="0" animBg="1"/>
      <p:bldP spid="439" grpId="0" animBg="1"/>
      <p:bldP spid="440" grpId="0" animBg="1"/>
      <p:bldP spid="45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91E577-1048-F747-A6E4-B50DCBE6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it’s hard to manage…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A32CF8-B762-D94A-88FC-5BF1C15A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6850" cy="4351338"/>
          </a:xfrm>
        </p:spPr>
        <p:txBody>
          <a:bodyPr/>
          <a:lstStyle/>
          <a:p>
            <a:r>
              <a:rPr lang="en-US" dirty="0"/>
              <a:t>What if I have 100M users and I need to deploy thousands of containers?</a:t>
            </a:r>
          </a:p>
          <a:p>
            <a:pPr lvl="1"/>
            <a:r>
              <a:rPr lang="en-US" dirty="0"/>
              <a:t>Btw: </a:t>
            </a:r>
            <a:r>
              <a:rPr lang="en-GB" dirty="0"/>
              <a:t>Google starts over 2 billion containers per week, over 3000 started per second.</a:t>
            </a:r>
            <a:endParaRPr lang="en-US" dirty="0"/>
          </a:p>
          <a:p>
            <a:r>
              <a:rPr lang="en-US" dirty="0"/>
              <a:t>Should I add thousands of containers?</a:t>
            </a:r>
          </a:p>
          <a:p>
            <a:r>
              <a:rPr lang="en-US" dirty="0"/>
              <a:t>I can still do it with Docker and some custom scripts…!</a:t>
            </a:r>
          </a:p>
          <a:p>
            <a:pPr lvl="1"/>
            <a:r>
              <a:rPr lang="en-US" dirty="0"/>
              <a:t>But how can I manage this?</a:t>
            </a:r>
          </a:p>
          <a:p>
            <a:pPr lvl="1"/>
            <a:r>
              <a:rPr lang="en-US" dirty="0"/>
              <a:t>I need to hire an Ops guy!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49A60-6A69-9F48-BC79-5AB5880F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14</a:t>
            </a:fld>
            <a:endParaRPr lang="en-GB"/>
          </a:p>
        </p:txBody>
      </p:sp>
      <p:pic>
        <p:nvPicPr>
          <p:cNvPr id="13318" name="Picture 6" descr="Jurassic Park: fascination with dinosaurs turns to fascination with  computers | by TiltedListener | Medium">
            <a:extLst>
              <a:ext uri="{FF2B5EF4-FFF2-40B4-BE49-F238E27FC236}">
                <a16:creationId xmlns:a16="http://schemas.microsoft.com/office/drawing/2014/main" id="{1D8F1F31-FDCF-CE4E-891E-E00257AAF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/>
          <a:stretch/>
        </p:blipFill>
        <p:spPr bwMode="auto">
          <a:xfrm>
            <a:off x="4945712" y="4408887"/>
            <a:ext cx="4548145" cy="19474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gry symbols | Free SVG">
            <a:extLst>
              <a:ext uri="{FF2B5EF4-FFF2-40B4-BE49-F238E27FC236}">
                <a16:creationId xmlns:a16="http://schemas.microsoft.com/office/drawing/2014/main" id="{DCC7CF8A-C723-B949-B03E-D0A694E0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833" y="828798"/>
            <a:ext cx="1576265" cy="15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 no!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AF7A-4E9C-344C-8211-3B46C90E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crypto coin is now out! We need to </a:t>
            </a:r>
            <a:r>
              <a:rPr lang="en-US" b="1" dirty="0">
                <a:solidFill>
                  <a:srgbClr val="757575"/>
                </a:solidFill>
              </a:rPr>
              <a:t>update</a:t>
            </a:r>
            <a:r>
              <a:rPr lang="en-US" dirty="0"/>
              <a:t> our API!</a:t>
            </a:r>
          </a:p>
          <a:p>
            <a:r>
              <a:rPr lang="en-US" dirty="0"/>
              <a:t>What can I do? </a:t>
            </a:r>
          </a:p>
          <a:p>
            <a:pPr lvl="1"/>
            <a:r>
              <a:rPr lang="en-US" dirty="0"/>
              <a:t>I scale so much that it’s hard to manage!</a:t>
            </a:r>
          </a:p>
          <a:p>
            <a:pPr lvl="1"/>
            <a:r>
              <a:rPr lang="en-US" dirty="0"/>
              <a:t>I will need to hire an Ops guy!</a:t>
            </a:r>
          </a:p>
          <a:p>
            <a:pPr lvl="1"/>
            <a:r>
              <a:rPr lang="en-US" dirty="0"/>
              <a:t>Or a solution to automate this?</a:t>
            </a:r>
          </a:p>
          <a:p>
            <a:pPr lvl="2"/>
            <a:r>
              <a:rPr lang="en-US" dirty="0"/>
              <a:t>Better: a solution to orchestrate my infrastructure?</a:t>
            </a:r>
          </a:p>
          <a:p>
            <a:pPr lvl="2"/>
            <a:r>
              <a:rPr lang="en-US" dirty="0"/>
              <a:t> I need Kubernetes!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2129F-238E-AD40-B7AA-0E372D85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22" y="4732346"/>
            <a:ext cx="4627776" cy="18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86D2-A00C-2740-A23F-1EB1B459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F376B-34BE-9D4A-BD6C-950B44E9F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636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 2014, Google released Kubernetes as an opens source software!</a:t>
            </a:r>
          </a:p>
          <a:p>
            <a:pPr lvl="1"/>
            <a:r>
              <a:rPr lang="en-US" dirty="0"/>
              <a:t>They donated Kubernetes to the </a:t>
            </a:r>
            <a:r>
              <a:rPr lang="en-US" dirty="0">
                <a:hlinkClick r:id="rId2"/>
              </a:rPr>
              <a:t>Cloud Native Computing Foundation</a:t>
            </a:r>
            <a:endParaRPr lang="en-US" dirty="0"/>
          </a:p>
          <a:p>
            <a:pPr lvl="2"/>
            <a:r>
              <a:rPr lang="en-GB" dirty="0"/>
              <a:t>… that serves as the vendor-neutral home for many of the fastest-growing open-source projects, including Kubernetes, Prometheus, and Envoy.</a:t>
            </a:r>
            <a:endParaRPr lang="en-US" dirty="0"/>
          </a:p>
          <a:p>
            <a:pPr lvl="1"/>
            <a:r>
              <a:rPr lang="en-US" dirty="0"/>
              <a:t>Google used containers in scale long before Docker for their services:</a:t>
            </a:r>
          </a:p>
          <a:p>
            <a:pPr lvl="2"/>
            <a:r>
              <a:rPr lang="en-US" dirty="0"/>
              <a:t>Search and Gmail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F37E4-33A4-CE41-B19F-B76D2F1D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16</a:t>
            </a:fld>
            <a:endParaRPr lang="en-GB"/>
          </a:p>
        </p:txBody>
      </p:sp>
      <p:pic>
        <p:nvPicPr>
          <p:cNvPr id="9218" name="Picture 2" descr="Michael Constantine Dead: Father in &amp;#39;My Big Fat Greek Wedding&amp;#39; Was 94 -  Variety">
            <a:extLst>
              <a:ext uri="{FF2B5EF4-FFF2-40B4-BE49-F238E27FC236}">
                <a16:creationId xmlns:a16="http://schemas.microsoft.com/office/drawing/2014/main" id="{9A02141A-5D4E-E04F-9AFD-C3BA2AC6C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/>
          <a:stretch/>
        </p:blipFill>
        <p:spPr bwMode="auto">
          <a:xfrm>
            <a:off x="6008795" y="3089233"/>
            <a:ext cx="5830799" cy="3513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37EF57B0-FD9E-494D-91B0-5A4BEDB2FE80}"/>
              </a:ext>
            </a:extLst>
          </p:cNvPr>
          <p:cNvSpPr/>
          <p:nvPr/>
        </p:nvSpPr>
        <p:spPr>
          <a:xfrm>
            <a:off x="6987987" y="511920"/>
            <a:ext cx="5113177" cy="2357535"/>
          </a:xfrm>
          <a:prstGeom prst="wedgeEllipseCallout">
            <a:avLst>
              <a:gd name="adj1" fmla="val -10442"/>
              <a:gd name="adj2" fmla="val 66111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DE59A-016D-0644-AB06-8FDBB45E3B6A}"/>
              </a:ext>
            </a:extLst>
          </p:cNvPr>
          <p:cNvSpPr txBox="1"/>
          <p:nvPr/>
        </p:nvSpPr>
        <p:spPr>
          <a:xfrm>
            <a:off x="7264795" y="1027906"/>
            <a:ext cx="455955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el" panose="02000506030000020004" pitchFamily="2" charset="0"/>
              </a:rPr>
              <a:t>Kubernetes comes from the Greek word </a:t>
            </a:r>
            <a:r>
              <a:rPr lang="en-GB" sz="2400" b="1" dirty="0" err="1">
                <a:solidFill>
                  <a:schemeClr val="bg1"/>
                </a:solidFill>
                <a:latin typeface="Abel" panose="02000506030000020004" pitchFamily="2" charset="0"/>
              </a:rPr>
              <a:t>kevernitis</a:t>
            </a:r>
            <a:r>
              <a:rPr lang="en-GB" sz="2400" b="1" dirty="0">
                <a:solidFill>
                  <a:schemeClr val="bg1"/>
                </a:solidFill>
                <a:latin typeface="Abel" panose="02000506030000020004" pitchFamily="2" charset="0"/>
              </a:rPr>
              <a:t> (</a:t>
            </a:r>
            <a:r>
              <a:rPr lang="el-GR" sz="2400" b="1" dirty="0">
                <a:solidFill>
                  <a:schemeClr val="bg1"/>
                </a:solidFill>
                <a:latin typeface="Times" pitchFamily="2" charset="0"/>
              </a:rPr>
              <a:t>κυβερνήτης</a:t>
            </a:r>
            <a:r>
              <a:rPr lang="el-GR" sz="2400" b="1" dirty="0">
                <a:solidFill>
                  <a:schemeClr val="bg1"/>
                </a:solidFill>
                <a:latin typeface="Abel" panose="02000506030000020004" pitchFamily="2" charset="0"/>
              </a:rPr>
              <a:t>)</a:t>
            </a:r>
            <a:r>
              <a:rPr lang="el-GR" sz="2400" b="1" dirty="0">
                <a:solidFill>
                  <a:schemeClr val="bg1"/>
                </a:solidFill>
              </a:rPr>
              <a:t> </a:t>
            </a:r>
            <a:r>
              <a:rPr lang="en-GB" sz="2400" b="1" dirty="0">
                <a:solidFill>
                  <a:schemeClr val="bg1"/>
                </a:solidFill>
                <a:latin typeface="Abel" panose="02000506030000020004" pitchFamily="2" charset="0"/>
              </a:rPr>
              <a:t>that means “helmsman or pilot”.</a:t>
            </a:r>
            <a:endParaRPr lang="el-GR" sz="2400" b="1" dirty="0">
              <a:solidFill>
                <a:schemeClr val="bg1"/>
              </a:solidFill>
            </a:endParaRPr>
          </a:p>
          <a:p>
            <a:pPr algn="ctr"/>
            <a:endParaRPr lang="el-GR" sz="500" b="1" dirty="0">
              <a:solidFill>
                <a:schemeClr val="bg1"/>
              </a:solidFill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Abel" panose="02000506030000020004" pitchFamily="2" charset="0"/>
              </a:rPr>
              <a:t>There you go!</a:t>
            </a:r>
            <a:endParaRPr lang="en-US" sz="24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7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AF7A-4E9C-344C-8211-3B46C90E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Kubernetes aka K8s</a:t>
            </a:r>
          </a:p>
          <a:p>
            <a:pPr lvl="1"/>
            <a:r>
              <a:rPr lang="en-GB" sz="2800" dirty="0"/>
              <a:t>It is an open-source system for automating deployment, scaling, and management of containerized applications</a:t>
            </a:r>
          </a:p>
          <a:p>
            <a:r>
              <a:rPr lang="en-GB" sz="3200" dirty="0"/>
              <a:t>Features:</a:t>
            </a:r>
          </a:p>
          <a:p>
            <a:pPr lvl="1"/>
            <a:r>
              <a:rPr lang="en-GB" sz="2800" dirty="0"/>
              <a:t>Planet scale deployments</a:t>
            </a:r>
          </a:p>
          <a:p>
            <a:pPr lvl="2"/>
            <a:r>
              <a:rPr lang="en-GB" sz="2400" dirty="0"/>
              <a:t>Google deploy billions of containers per week!</a:t>
            </a:r>
          </a:p>
          <a:p>
            <a:pPr lvl="1"/>
            <a:r>
              <a:rPr lang="en-GB" sz="2800" dirty="0"/>
              <a:t>Flexibility</a:t>
            </a:r>
          </a:p>
          <a:p>
            <a:pPr lvl="2"/>
            <a:r>
              <a:rPr lang="en-GB" sz="2400" dirty="0"/>
              <a:t>It grows with you to deliver your applications consistently and easily no matter how complex your needs are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B2EBC-9965-584C-A786-CF957D7D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7" r="25495" b="30284"/>
          <a:stretch/>
        </p:blipFill>
        <p:spPr>
          <a:xfrm>
            <a:off x="10474810" y="185738"/>
            <a:ext cx="1542826" cy="12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 &amp; 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AF7A-4E9C-344C-8211-3B46C90E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Docker is amazing! It’s fast, efficient and easy to use</a:t>
            </a:r>
          </a:p>
          <a:p>
            <a:pPr lvl="1"/>
            <a:r>
              <a:rPr lang="en-GB" dirty="0"/>
              <a:t>Automation using </a:t>
            </a:r>
            <a:r>
              <a:rPr lang="en-GB" dirty="0" err="1"/>
              <a:t>Dockerfiles</a:t>
            </a:r>
            <a:r>
              <a:rPr lang="en-GB" dirty="0"/>
              <a:t> and </a:t>
            </a:r>
            <a:r>
              <a:rPr lang="en-GB" dirty="0" err="1"/>
              <a:t>DockerHub</a:t>
            </a:r>
            <a:r>
              <a:rPr lang="en-GB" dirty="0"/>
              <a:t> makes it easy to set up and use</a:t>
            </a:r>
          </a:p>
          <a:p>
            <a:r>
              <a:rPr lang="en-GB" dirty="0"/>
              <a:t>It can help us automate processes e.g., from my laptop to production, but we need something more!</a:t>
            </a:r>
          </a:p>
          <a:p>
            <a:pPr lvl="1"/>
            <a:r>
              <a:rPr lang="en-GB" dirty="0"/>
              <a:t>Something to help Docker run mundane tasks and orchestrate deployments</a:t>
            </a:r>
          </a:p>
          <a:p>
            <a:pPr lvl="1"/>
            <a:r>
              <a:rPr lang="en-GB" dirty="0"/>
              <a:t>We need to change our software architecture to support Kubernetes</a:t>
            </a:r>
          </a:p>
          <a:p>
            <a:pPr lvl="2"/>
            <a:r>
              <a:rPr lang="en-GB" dirty="0"/>
              <a:t>Kubernetes and Docker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BF71-4D41-CC45-8BE6-E134031A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Docker not orchestrate?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A0E41-2D34-764C-A563-8EC39963C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does!</a:t>
            </a:r>
          </a:p>
          <a:p>
            <a:pPr lvl="1"/>
            <a:r>
              <a:rPr lang="en-US" dirty="0"/>
              <a:t>It’s called Docker Swarm</a:t>
            </a:r>
          </a:p>
          <a:p>
            <a:pPr lvl="2"/>
            <a:r>
              <a:rPr lang="en-CA" dirty="0"/>
              <a:t>Docker swarm is </a:t>
            </a:r>
            <a:r>
              <a:rPr lang="en-CA" b="1" dirty="0"/>
              <a:t>a container orchestration tool</a:t>
            </a:r>
            <a:r>
              <a:rPr lang="en-CA" dirty="0"/>
              <a:t>, meaning that it allows the user to manage multiple containers deployed across multiple host machines.</a:t>
            </a:r>
            <a:endParaRPr lang="en-US" dirty="0"/>
          </a:p>
          <a:p>
            <a:r>
              <a:rPr lang="en-US" dirty="0"/>
              <a:t>2016-2017 we had the </a:t>
            </a:r>
            <a:r>
              <a:rPr lang="en-US" dirty="0">
                <a:latin typeface="Star Jedi" pitchFamily="82" charset="0"/>
              </a:rPr>
              <a:t>orchestrator wars</a:t>
            </a:r>
          </a:p>
          <a:p>
            <a:pPr lvl="1"/>
            <a:r>
              <a:rPr lang="en-US" dirty="0"/>
              <a:t>Docker Swarm, Mesosphere and Kubernetes competed</a:t>
            </a:r>
          </a:p>
          <a:p>
            <a:r>
              <a:rPr lang="en-CA" sz="3200" dirty="0"/>
              <a:t>Long story short:</a:t>
            </a:r>
          </a:p>
          <a:p>
            <a:pPr lvl="1"/>
            <a:r>
              <a:rPr lang="en-CA" sz="2800" dirty="0"/>
              <a:t>K8S won!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A6413-FCEA-E34F-9AAD-91762B58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6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0BE4-C0E8-4295-9016-7F4CE79E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ECD96-CAA2-4EF4-8484-0F9DB1CD6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Lecture part 1:</a:t>
            </a:r>
          </a:p>
          <a:p>
            <a:pPr lvl="1"/>
            <a:r>
              <a:rPr lang="en-GB" dirty="0"/>
              <a:t>What is an orchestrator?</a:t>
            </a:r>
          </a:p>
          <a:p>
            <a:r>
              <a:rPr lang="en-GB" dirty="0"/>
              <a:t>Lecture part 2:</a:t>
            </a:r>
          </a:p>
          <a:p>
            <a:pPr lvl="1"/>
            <a:r>
              <a:rPr lang="en-GB" dirty="0"/>
              <a:t>Why do we need to learn about Kubernetes?</a:t>
            </a:r>
          </a:p>
          <a:p>
            <a:pPr lvl="1"/>
            <a:r>
              <a:rPr lang="en-GB" dirty="0"/>
              <a:t>What is Kubernetes?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E3C5E-D0CD-44F4-8DF6-F8655E003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Lab session:</a:t>
            </a:r>
          </a:p>
          <a:p>
            <a:pPr lvl="1"/>
            <a:r>
              <a:rPr lang="en-GB" dirty="0"/>
              <a:t>What is the Google Kubernetes Engine (GKE)?</a:t>
            </a:r>
          </a:p>
          <a:p>
            <a:pPr lvl="1"/>
            <a:r>
              <a:rPr lang="en-GB" dirty="0"/>
              <a:t>GKE Deployment lifecycle</a:t>
            </a:r>
          </a:p>
          <a:p>
            <a:pPr lvl="1"/>
            <a:r>
              <a:rPr lang="en-GB"/>
              <a:t>Deploy </a:t>
            </a:r>
            <a:r>
              <a:rPr lang="en-GB" dirty="0"/>
              <a:t>a Kubernetes cluster in GCP!</a:t>
            </a:r>
          </a:p>
          <a:p>
            <a:pPr lvl="1"/>
            <a:r>
              <a:rPr lang="en-GB" dirty="0"/>
              <a:t>Use Docker to create images and Kubernetes to deploy!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F2D70-C180-422D-920B-5A09CB3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15CF-303D-DA48-8026-7EE0F212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Kubernetes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A3258-3E4E-484A-A3F4-10AD8CB1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706" cy="4351338"/>
          </a:xfrm>
        </p:spPr>
        <p:txBody>
          <a:bodyPr/>
          <a:lstStyle/>
          <a:p>
            <a:r>
              <a:rPr lang="en-GB" dirty="0"/>
              <a:t>The master node(s) host the control plane aspects of the cluster</a:t>
            </a:r>
          </a:p>
          <a:p>
            <a:pPr lvl="1"/>
            <a:r>
              <a:rPr lang="en-US" dirty="0"/>
              <a:t>Kubernetes API server</a:t>
            </a:r>
          </a:p>
          <a:p>
            <a:pPr lvl="1"/>
            <a:r>
              <a:rPr lang="en-US" dirty="0"/>
              <a:t>Scheduler</a:t>
            </a:r>
          </a:p>
          <a:p>
            <a:pPr lvl="1"/>
            <a:r>
              <a:rPr lang="en-US" dirty="0"/>
              <a:t>Controller</a:t>
            </a:r>
          </a:p>
          <a:p>
            <a:pPr lvl="1"/>
            <a:r>
              <a:rPr lang="en-US" dirty="0" err="1"/>
              <a:t>Etcd</a:t>
            </a:r>
            <a:endParaRPr lang="en-US" dirty="0"/>
          </a:p>
          <a:p>
            <a:r>
              <a:rPr lang="en-US" dirty="0"/>
              <a:t>Workers are the workforce, they run our containers!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E221-D2DD-A848-BEC6-2140F052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415FE-F7FE-D540-8807-F096C654B9F3}"/>
              </a:ext>
            </a:extLst>
          </p:cNvPr>
          <p:cNvSpPr/>
          <p:nvPr/>
        </p:nvSpPr>
        <p:spPr>
          <a:xfrm>
            <a:off x="5604874" y="5134827"/>
            <a:ext cx="2014073" cy="6056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CDAC1-255B-7F4C-A82D-8657761D5BFE}"/>
              </a:ext>
            </a:extLst>
          </p:cNvPr>
          <p:cNvSpPr/>
          <p:nvPr/>
        </p:nvSpPr>
        <p:spPr>
          <a:xfrm>
            <a:off x="5604874" y="4082696"/>
            <a:ext cx="2013150" cy="6056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Abel" panose="02000506030000020004" pitchFamily="2" charset="0"/>
              </a:rPr>
              <a:t>kube</a:t>
            </a:r>
            <a:r>
              <a:rPr lang="en-GB" sz="1600" b="1" dirty="0">
                <a:latin typeface="Abel" panose="02000506030000020004" pitchFamily="2" charset="0"/>
              </a:rPr>
              <a:t>-proxy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ED2F7-A8D6-D04C-86DA-26A6BD66AA11}"/>
              </a:ext>
            </a:extLst>
          </p:cNvPr>
          <p:cNvSpPr/>
          <p:nvPr/>
        </p:nvSpPr>
        <p:spPr>
          <a:xfrm>
            <a:off x="5604875" y="3438054"/>
            <a:ext cx="2013148" cy="605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latin typeface="Abel" panose="02000506030000020004" pitchFamily="2" charset="0"/>
              </a:rPr>
              <a:t>kubelet</a:t>
            </a:r>
            <a:endParaRPr lang="en-GB" sz="1600" b="1" dirty="0">
              <a:latin typeface="Abel" panose="0200050603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F5E2A-860C-6748-9F62-7CF7DD2DBA66}"/>
              </a:ext>
            </a:extLst>
          </p:cNvPr>
          <p:cNvSpPr/>
          <p:nvPr/>
        </p:nvSpPr>
        <p:spPr>
          <a:xfrm>
            <a:off x="5602287" y="3089929"/>
            <a:ext cx="2015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bel" panose="02000506030000020004" pitchFamily="2" charset="0"/>
              </a:rPr>
              <a:t>Worker Node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994AB6-2361-194A-83D1-1E68081FA98B}"/>
              </a:ext>
            </a:extLst>
          </p:cNvPr>
          <p:cNvSpPr/>
          <p:nvPr/>
        </p:nvSpPr>
        <p:spPr>
          <a:xfrm>
            <a:off x="5604874" y="4722848"/>
            <a:ext cx="2014075" cy="3784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276AC-6E23-8842-BAF3-BE1360B39114}"/>
              </a:ext>
            </a:extLst>
          </p:cNvPr>
          <p:cNvSpPr/>
          <p:nvPr/>
        </p:nvSpPr>
        <p:spPr>
          <a:xfrm>
            <a:off x="5604874" y="5772950"/>
            <a:ext cx="2013148" cy="4759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3A641-862B-664D-9EFE-2366E75AE783}"/>
              </a:ext>
            </a:extLst>
          </p:cNvPr>
          <p:cNvSpPr/>
          <p:nvPr/>
        </p:nvSpPr>
        <p:spPr>
          <a:xfrm>
            <a:off x="5602287" y="1639034"/>
            <a:ext cx="6251880" cy="7837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Abel" panose="02000506030000020004" pitchFamily="2" charset="0"/>
              </a:rPr>
              <a:t>Master Node</a:t>
            </a:r>
            <a:endParaRPr lang="en-GB" sz="16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46E16D-1519-EA4F-8669-21C007B3C813}"/>
              </a:ext>
            </a:extLst>
          </p:cNvPr>
          <p:cNvGrpSpPr/>
          <p:nvPr/>
        </p:nvGrpSpPr>
        <p:grpSpPr>
          <a:xfrm>
            <a:off x="7721349" y="3046080"/>
            <a:ext cx="2017714" cy="3202823"/>
            <a:chOff x="4711957" y="2455814"/>
            <a:chExt cx="3553021" cy="376185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1774AD-94F4-574B-97E0-5DFC63B1FE81}"/>
                </a:ext>
              </a:extLst>
            </p:cNvPr>
            <p:cNvSpPr/>
            <p:nvPr/>
          </p:nvSpPr>
          <p:spPr>
            <a:xfrm>
              <a:off x="4716512" y="4909135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4326C9-FCD9-BD4C-95A8-4EDA18F1DE88}"/>
                </a:ext>
              </a:extLst>
            </p:cNvPr>
            <p:cNvSpPr/>
            <p:nvPr/>
          </p:nvSpPr>
          <p:spPr>
            <a:xfrm>
              <a:off x="4716512" y="3673363"/>
              <a:ext cx="3544984" cy="71137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err="1">
                  <a:latin typeface="Abel" panose="02000506030000020004" pitchFamily="2" charset="0"/>
                </a:rPr>
                <a:t>kube</a:t>
              </a:r>
              <a:r>
                <a:rPr lang="en-GB" sz="1600" b="1" dirty="0">
                  <a:latin typeface="Abel" panose="02000506030000020004" pitchFamily="2" charset="0"/>
                </a:rPr>
                <a:t>-proxy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6A9E38-AD4D-1843-86AB-4E3C4B16CC7D}"/>
                </a:ext>
              </a:extLst>
            </p:cNvPr>
            <p:cNvSpPr/>
            <p:nvPr/>
          </p:nvSpPr>
          <p:spPr>
            <a:xfrm>
              <a:off x="4716515" y="2916204"/>
              <a:ext cx="3544981" cy="7113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err="1">
                  <a:latin typeface="Abel" panose="02000506030000020004" pitchFamily="2" charset="0"/>
                </a:rPr>
                <a:t>kubelet</a:t>
              </a:r>
              <a:endPara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FF6956-1C28-544A-8D44-D30FAEE5D5F0}"/>
                </a:ext>
              </a:extLst>
            </p:cNvPr>
            <p:cNvSpPr/>
            <p:nvPr/>
          </p:nvSpPr>
          <p:spPr>
            <a:xfrm>
              <a:off x="4711957" y="2507316"/>
              <a:ext cx="3549536" cy="397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latin typeface="Abel" panose="02000506030000020004" pitchFamily="2" charset="0"/>
                </a:rPr>
                <a:t>Worker Node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9C4FAD-8692-D949-84DE-51058610FE48}"/>
                </a:ext>
              </a:extLst>
            </p:cNvPr>
            <p:cNvSpPr/>
            <p:nvPr/>
          </p:nvSpPr>
          <p:spPr>
            <a:xfrm>
              <a:off x="4716514" y="2455814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70E5A-6F68-B948-8C63-718A3FBE5987}"/>
                </a:ext>
              </a:extLst>
            </p:cNvPr>
            <p:cNvSpPr/>
            <p:nvPr/>
          </p:nvSpPr>
          <p:spPr>
            <a:xfrm>
              <a:off x="4716512" y="4425248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Docker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F1A580-8A07-9742-B001-4AB47257C88C}"/>
                </a:ext>
              </a:extLst>
            </p:cNvPr>
            <p:cNvSpPr/>
            <p:nvPr/>
          </p:nvSpPr>
          <p:spPr>
            <a:xfrm>
              <a:off x="4718365" y="2460217"/>
              <a:ext cx="3546613" cy="3160295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C48206-1134-654F-8606-DB5B9BB8B3B3}"/>
                </a:ext>
              </a:extLst>
            </p:cNvPr>
            <p:cNvSpPr/>
            <p:nvPr/>
          </p:nvSpPr>
          <p:spPr>
            <a:xfrm>
              <a:off x="4716512" y="5658637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FFEDD7-E9EC-CB4B-9A5E-D5FBB84DCE25}"/>
              </a:ext>
            </a:extLst>
          </p:cNvPr>
          <p:cNvGrpSpPr/>
          <p:nvPr/>
        </p:nvGrpSpPr>
        <p:grpSpPr>
          <a:xfrm>
            <a:off x="9838432" y="3046080"/>
            <a:ext cx="2017714" cy="3202823"/>
            <a:chOff x="4711957" y="2455814"/>
            <a:chExt cx="3553021" cy="376185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F08B19-32FB-3945-928E-956C030F99F2}"/>
                </a:ext>
              </a:extLst>
            </p:cNvPr>
            <p:cNvSpPr/>
            <p:nvPr/>
          </p:nvSpPr>
          <p:spPr>
            <a:xfrm>
              <a:off x="4716512" y="4909135"/>
              <a:ext cx="3546609" cy="7113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VM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77A685-4CB7-1D41-8A01-28CD706E01A0}"/>
                </a:ext>
              </a:extLst>
            </p:cNvPr>
            <p:cNvSpPr/>
            <p:nvPr/>
          </p:nvSpPr>
          <p:spPr>
            <a:xfrm>
              <a:off x="4716512" y="3673363"/>
              <a:ext cx="3544984" cy="71137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err="1">
                  <a:latin typeface="Abel" panose="02000506030000020004" pitchFamily="2" charset="0"/>
                </a:rPr>
                <a:t>kube</a:t>
              </a:r>
              <a:r>
                <a:rPr lang="en-GB" sz="1600" b="1" dirty="0">
                  <a:latin typeface="Abel" panose="02000506030000020004" pitchFamily="2" charset="0"/>
                </a:rPr>
                <a:t>-proxy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D0253D-CFDE-2142-849F-4FDA70BE5A66}"/>
                </a:ext>
              </a:extLst>
            </p:cNvPr>
            <p:cNvSpPr/>
            <p:nvPr/>
          </p:nvSpPr>
          <p:spPr>
            <a:xfrm>
              <a:off x="4716515" y="2916204"/>
              <a:ext cx="3544981" cy="7113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err="1">
                  <a:latin typeface="Abel" panose="02000506030000020004" pitchFamily="2" charset="0"/>
                </a:rPr>
                <a:t>kubelet</a:t>
              </a:r>
              <a:endPara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5B37AD-9173-634C-B57D-BEB109BD94DE}"/>
                </a:ext>
              </a:extLst>
            </p:cNvPr>
            <p:cNvSpPr/>
            <p:nvPr/>
          </p:nvSpPr>
          <p:spPr>
            <a:xfrm>
              <a:off x="4711957" y="2507316"/>
              <a:ext cx="3549536" cy="397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latin typeface="Abel" panose="02000506030000020004" pitchFamily="2" charset="0"/>
                </a:rPr>
                <a:t>Worker Node 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F7E7D61-C464-914B-B75B-D9DA1B428AEA}"/>
                </a:ext>
              </a:extLst>
            </p:cNvPr>
            <p:cNvSpPr/>
            <p:nvPr/>
          </p:nvSpPr>
          <p:spPr>
            <a:xfrm>
              <a:off x="4716514" y="2455814"/>
              <a:ext cx="3544985" cy="1909363"/>
            </a:xfrm>
            <a:prstGeom prst="rect">
              <a:avLst/>
            </a:prstGeom>
            <a:noFill/>
            <a:ln w="3175">
              <a:prstDash val="dash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589532-F6D0-2E4D-8C99-C9714D8C3677}"/>
                </a:ext>
              </a:extLst>
            </p:cNvPr>
            <p:cNvSpPr/>
            <p:nvPr/>
          </p:nvSpPr>
          <p:spPr>
            <a:xfrm>
              <a:off x="4716512" y="4425248"/>
              <a:ext cx="3546613" cy="4444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Docker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4C0B2F-4B65-5B45-AF31-8F25B8B3EAC6}"/>
                </a:ext>
              </a:extLst>
            </p:cNvPr>
            <p:cNvSpPr/>
            <p:nvPr/>
          </p:nvSpPr>
          <p:spPr>
            <a:xfrm>
              <a:off x="4718365" y="2460217"/>
              <a:ext cx="3546613" cy="3160295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15D3BD-42BE-0C43-9A7F-6B18FFE2E9DA}"/>
                </a:ext>
              </a:extLst>
            </p:cNvPr>
            <p:cNvSpPr/>
            <p:nvPr/>
          </p:nvSpPr>
          <p:spPr>
            <a:xfrm>
              <a:off x="4716512" y="5658637"/>
              <a:ext cx="3544981" cy="5590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latin typeface="Abel" panose="02000506030000020004" pitchFamily="2" charset="0"/>
                </a:rPr>
                <a:t>GCP</a:t>
              </a:r>
            </a:p>
          </p:txBody>
        </p:sp>
      </p:grpSp>
      <p:pic>
        <p:nvPicPr>
          <p:cNvPr id="48" name="Picture 4">
            <a:extLst>
              <a:ext uri="{FF2B5EF4-FFF2-40B4-BE49-F238E27FC236}">
                <a16:creationId xmlns:a16="http://schemas.microsoft.com/office/drawing/2014/main" id="{D0726F13-ADB9-4A4D-9E61-7E0DFABC1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91" y="2769493"/>
            <a:ext cx="472504" cy="4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3DAB90C7-F0A8-9C4D-B22D-AD2CF898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996" y="2762405"/>
            <a:ext cx="472504" cy="4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0AC9AC42-A2D8-AE45-AF1E-EB9970E7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96" y="1348477"/>
            <a:ext cx="472504" cy="4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CB9079-F2DB-0F4F-BFAD-231B16FAF9CD}"/>
              </a:ext>
            </a:extLst>
          </p:cNvPr>
          <p:cNvCxnSpPr>
            <a:cxnSpLocks/>
          </p:cNvCxnSpPr>
          <p:nvPr/>
        </p:nvCxnSpPr>
        <p:spPr>
          <a:xfrm>
            <a:off x="8728226" y="2378891"/>
            <a:ext cx="3799" cy="627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91B5DEAC-5F05-B441-90B5-66DF4D881334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rot="5400000">
            <a:off x="7359809" y="1681410"/>
            <a:ext cx="627088" cy="21097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040466E-CE89-9D41-8FAC-03C865CA818A}"/>
              </a:ext>
            </a:extLst>
          </p:cNvPr>
          <p:cNvCxnSpPr>
            <a:cxnSpLocks/>
            <a:stCxn id="21" idx="2"/>
            <a:endCxn id="43" idx="0"/>
          </p:cNvCxnSpPr>
          <p:nvPr/>
        </p:nvCxnSpPr>
        <p:spPr>
          <a:xfrm rot="16200000" flipH="1">
            <a:off x="9475124" y="1675843"/>
            <a:ext cx="627089" cy="21208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5F912AB-CC7D-0B46-8484-3A80C17F375E}"/>
              </a:ext>
            </a:extLst>
          </p:cNvPr>
          <p:cNvSpPr/>
          <p:nvPr/>
        </p:nvSpPr>
        <p:spPr>
          <a:xfrm>
            <a:off x="5623497" y="3049828"/>
            <a:ext cx="1989962" cy="26906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DFA1618-2CB9-354C-BD58-F754918EE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7" y="2763625"/>
            <a:ext cx="472504" cy="4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/>
      <p:bldP spid="10" grpId="0" animBg="1"/>
      <p:bldP spid="12" grpId="0" animBg="1"/>
      <p:bldP spid="21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36B8-C7C5-7645-9D07-B3177741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kubelet</a:t>
            </a:r>
            <a:r>
              <a:rPr lang="en-US" b="1" dirty="0"/>
              <a:t> vs </a:t>
            </a:r>
            <a:r>
              <a:rPr lang="en-CA" b="1" dirty="0" err="1"/>
              <a:t>kube</a:t>
            </a:r>
            <a:r>
              <a:rPr lang="en-CA" b="1" dirty="0"/>
              <a:t>-proxy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8077-EFCC-E94B-B045-7EE3EA6E2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b="1" dirty="0" err="1"/>
              <a:t>Kubelet</a:t>
            </a:r>
            <a:r>
              <a:rPr lang="en-US" sz="3600" b="1" dirty="0"/>
              <a:t> (or we can call it node)</a:t>
            </a:r>
          </a:p>
          <a:p>
            <a:pPr lvl="1"/>
            <a:r>
              <a:rPr lang="en-US" sz="3200" dirty="0"/>
              <a:t>An </a:t>
            </a:r>
            <a:r>
              <a:rPr lang="en-US" sz="3200" b="1" dirty="0"/>
              <a:t>agent</a:t>
            </a:r>
            <a:r>
              <a:rPr lang="en-US" sz="3200" dirty="0"/>
              <a:t> that communicates with the master</a:t>
            </a:r>
          </a:p>
          <a:p>
            <a:pPr lvl="1"/>
            <a:r>
              <a:rPr lang="en-CA" sz="3200" dirty="0" err="1"/>
              <a:t>Kubelet</a:t>
            </a:r>
            <a:r>
              <a:rPr lang="en-CA" sz="3200" dirty="0"/>
              <a:t> is the technology that applies, creates, updates, and destroys containers on a Kubernetes node</a:t>
            </a:r>
          </a:p>
          <a:p>
            <a:pPr lvl="1"/>
            <a:r>
              <a:rPr lang="en-CA" sz="3200" dirty="0"/>
              <a:t>Each node runs a </a:t>
            </a:r>
            <a:r>
              <a:rPr lang="en-CA" sz="3200" dirty="0" err="1"/>
              <a:t>kubelet</a:t>
            </a:r>
            <a:endParaRPr lang="en-CA" sz="3200" dirty="0"/>
          </a:p>
          <a:p>
            <a:pPr lvl="2"/>
            <a:r>
              <a:rPr lang="en-CA" sz="2800" dirty="0"/>
              <a:t>Node registers in the API using CPU, memory and storage</a:t>
            </a:r>
          </a:p>
          <a:p>
            <a:pPr lvl="1"/>
            <a:r>
              <a:rPr lang="en-CA" sz="3200" dirty="0"/>
              <a:t>Container runtime: Docker</a:t>
            </a:r>
          </a:p>
          <a:p>
            <a:r>
              <a:rPr lang="en-CA" sz="3600" b="1" dirty="0" err="1"/>
              <a:t>kube</a:t>
            </a:r>
            <a:r>
              <a:rPr lang="en-CA" sz="3600" b="1" dirty="0"/>
              <a:t>-proxy</a:t>
            </a:r>
          </a:p>
          <a:p>
            <a:pPr lvl="1"/>
            <a:r>
              <a:rPr lang="en-CA" sz="3200" dirty="0"/>
              <a:t>A network proxy that runs on each node in your cluster</a:t>
            </a:r>
          </a:p>
          <a:p>
            <a:pPr lvl="1"/>
            <a:r>
              <a:rPr lang="en-CA" sz="3200" dirty="0"/>
              <a:t>It maintains network rules on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82A9E-2A40-CA48-984C-41BE3D00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25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F7EF-9268-E343-9491-E92F8CD4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Kubernetes API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2A94-C1A7-9947-A54C-37A56DFA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265" cy="4351338"/>
          </a:xfrm>
        </p:spPr>
        <p:txBody>
          <a:bodyPr>
            <a:normAutofit/>
          </a:bodyPr>
          <a:lstStyle/>
          <a:p>
            <a:r>
              <a:rPr lang="en-GB" dirty="0"/>
              <a:t>The Kubernetes API server </a:t>
            </a:r>
            <a:r>
              <a:rPr lang="en-GB" b="1" dirty="0"/>
              <a:t>validates and configures data for the API objects:</a:t>
            </a:r>
          </a:p>
          <a:p>
            <a:pPr lvl="1"/>
            <a:r>
              <a:rPr lang="en-GB" sz="2800" dirty="0"/>
              <a:t>Pods and services</a:t>
            </a:r>
          </a:p>
          <a:p>
            <a:r>
              <a:rPr lang="en-US" dirty="0"/>
              <a:t>We use the API server to connect to the Master and run commands</a:t>
            </a:r>
          </a:p>
          <a:p>
            <a:r>
              <a:rPr lang="en-GB" dirty="0"/>
              <a:t>To communicate with the </a:t>
            </a:r>
            <a:r>
              <a:rPr lang="en-US" dirty="0"/>
              <a:t>Kubernetes API Server we use a tool called </a:t>
            </a:r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dirty="0"/>
              <a:t>(pronounced as </a:t>
            </a:r>
            <a:r>
              <a:rPr lang="en-US" dirty="0" err="1"/>
              <a:t>kube</a:t>
            </a:r>
            <a:r>
              <a:rPr lang="en-US" b="1" dirty="0"/>
              <a:t>-</a:t>
            </a:r>
            <a:r>
              <a:rPr lang="en-US" dirty="0"/>
              <a:t>c</a:t>
            </a:r>
            <a:r>
              <a:rPr lang="en-GB" dirty="0" err="1"/>
              <a:t>attle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Command line tool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D6E6F-A564-4147-AF8B-3EE5729D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22</a:t>
            </a:fld>
            <a:endParaRPr lang="en-GB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632D73-A094-9349-ACAA-ED8FC28C1775}"/>
              </a:ext>
            </a:extLst>
          </p:cNvPr>
          <p:cNvGrpSpPr/>
          <p:nvPr/>
        </p:nvGrpSpPr>
        <p:grpSpPr>
          <a:xfrm>
            <a:off x="7483151" y="1902418"/>
            <a:ext cx="4292130" cy="3745712"/>
            <a:chOff x="5602286" y="681234"/>
            <a:chExt cx="6253860" cy="556766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27D5070-2A73-CA4C-A77D-A02FF0242229}"/>
                </a:ext>
              </a:extLst>
            </p:cNvPr>
            <p:cNvGrpSpPr/>
            <p:nvPr/>
          </p:nvGrpSpPr>
          <p:grpSpPr>
            <a:xfrm>
              <a:off x="5602287" y="3046080"/>
              <a:ext cx="2017714" cy="3202823"/>
              <a:chOff x="4711957" y="2455814"/>
              <a:chExt cx="3553021" cy="37618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95CCD13-88CE-8049-B822-9A0D01E8A458}"/>
                  </a:ext>
                </a:extLst>
              </p:cNvPr>
              <p:cNvSpPr/>
              <p:nvPr/>
            </p:nvSpPr>
            <p:spPr>
              <a:xfrm>
                <a:off x="4716512" y="4909135"/>
                <a:ext cx="3546609" cy="7113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VM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6EA384-52C8-5942-9B08-644F7B585F1D}"/>
                  </a:ext>
                </a:extLst>
              </p:cNvPr>
              <p:cNvSpPr/>
              <p:nvPr/>
            </p:nvSpPr>
            <p:spPr>
              <a:xfrm>
                <a:off x="4716512" y="3673363"/>
                <a:ext cx="3544984" cy="71137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</a:t>
                </a:r>
                <a:r>
                  <a:rPr lang="en-GB" sz="1400" b="1" dirty="0">
                    <a:latin typeface="Abel" panose="02000506030000020004" pitchFamily="2" charset="0"/>
                  </a:rPr>
                  <a:t>-proxy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5DC95DD-51B1-C74E-88FD-3A15306B5CE0}"/>
                  </a:ext>
                </a:extLst>
              </p:cNvPr>
              <p:cNvSpPr/>
              <p:nvPr/>
            </p:nvSpPr>
            <p:spPr>
              <a:xfrm>
                <a:off x="4716515" y="2916204"/>
                <a:ext cx="3544981" cy="7113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kubelet</a:t>
                </a:r>
                <a:endParaRPr lang="en-GB" sz="1400" b="1" dirty="0">
                  <a:latin typeface="Abel" panose="02000506030000020004" pitchFamily="2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7967D7-AF90-ED49-B60B-DD2994751B40}"/>
                  </a:ext>
                </a:extLst>
              </p:cNvPr>
              <p:cNvSpPr/>
              <p:nvPr/>
            </p:nvSpPr>
            <p:spPr>
              <a:xfrm>
                <a:off x="4711957" y="2507315"/>
                <a:ext cx="3549534" cy="537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latin typeface="Abel" panose="02000506030000020004" pitchFamily="2" charset="0"/>
                  </a:rPr>
                  <a:t>Worker Node 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35A51D-41A8-A547-B3D6-93115753BA21}"/>
                  </a:ext>
                </a:extLst>
              </p:cNvPr>
              <p:cNvSpPr/>
              <p:nvPr/>
            </p:nvSpPr>
            <p:spPr>
              <a:xfrm>
                <a:off x="4716514" y="2455814"/>
                <a:ext cx="3544985" cy="1909363"/>
              </a:xfrm>
              <a:prstGeom prst="rect">
                <a:avLst/>
              </a:prstGeom>
              <a:noFill/>
              <a:ln w="3175">
                <a:prstDash val="dashDot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9A742E-A6DF-024C-85AB-553BF8A687E3}"/>
                  </a:ext>
                </a:extLst>
              </p:cNvPr>
              <p:cNvSpPr/>
              <p:nvPr/>
            </p:nvSpPr>
            <p:spPr>
              <a:xfrm>
                <a:off x="4716512" y="4425248"/>
                <a:ext cx="3546613" cy="4444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Docker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E84F32C-AAF4-894F-9BF0-9C7B8CF66188}"/>
                  </a:ext>
                </a:extLst>
              </p:cNvPr>
              <p:cNvSpPr/>
              <p:nvPr/>
            </p:nvSpPr>
            <p:spPr>
              <a:xfrm>
                <a:off x="4718365" y="2460217"/>
                <a:ext cx="3546613" cy="3160295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796DB65-8011-3D40-A0F0-81D526CE5F34}"/>
                  </a:ext>
                </a:extLst>
              </p:cNvPr>
              <p:cNvSpPr/>
              <p:nvPr/>
            </p:nvSpPr>
            <p:spPr>
              <a:xfrm>
                <a:off x="4716512" y="5658637"/>
                <a:ext cx="3544981" cy="5590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GCP</a:t>
                </a: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15B81A-F6C5-394B-913F-FDD9009FA037}"/>
                </a:ext>
              </a:extLst>
            </p:cNvPr>
            <p:cNvSpPr/>
            <p:nvPr/>
          </p:nvSpPr>
          <p:spPr>
            <a:xfrm>
              <a:off x="5602287" y="962331"/>
              <a:ext cx="6251880" cy="14604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b="1" dirty="0">
                  <a:solidFill>
                    <a:srgbClr val="FFC000"/>
                  </a:solidFill>
                  <a:latin typeface="Abel" panose="02000506030000020004" pitchFamily="2" charset="0"/>
                </a:rPr>
                <a:t>Master Node</a:t>
              </a:r>
              <a:endParaRPr lang="en-GB" sz="1600" b="1" dirty="0">
                <a:solidFill>
                  <a:srgbClr val="FFC000"/>
                </a:solidFill>
                <a:latin typeface="Abel" panose="02000506030000020004" pitchFamily="2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8DFBAF2-91B6-F042-BF91-3CF5D541B953}"/>
                </a:ext>
              </a:extLst>
            </p:cNvPr>
            <p:cNvGrpSpPr/>
            <p:nvPr/>
          </p:nvGrpSpPr>
          <p:grpSpPr>
            <a:xfrm>
              <a:off x="7721349" y="3046080"/>
              <a:ext cx="2017714" cy="3202823"/>
              <a:chOff x="4711957" y="2455814"/>
              <a:chExt cx="3553021" cy="376185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7D68EB6-3348-CD48-B1EE-7F0D1EC724BA}"/>
                  </a:ext>
                </a:extLst>
              </p:cNvPr>
              <p:cNvSpPr/>
              <p:nvPr/>
            </p:nvSpPr>
            <p:spPr>
              <a:xfrm>
                <a:off x="4716512" y="4909135"/>
                <a:ext cx="3546609" cy="7113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VM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3B71C4-CBFF-CB4A-860B-966BEC7D3C10}"/>
                  </a:ext>
                </a:extLst>
              </p:cNvPr>
              <p:cNvSpPr/>
              <p:nvPr/>
            </p:nvSpPr>
            <p:spPr>
              <a:xfrm>
                <a:off x="4716512" y="3673363"/>
                <a:ext cx="3544984" cy="71137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</a:t>
                </a:r>
                <a:r>
                  <a:rPr lang="en-GB" sz="1400" b="1" dirty="0">
                    <a:latin typeface="Abel" panose="02000506030000020004" pitchFamily="2" charset="0"/>
                  </a:rPr>
                  <a:t>-proxy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21F92B-0752-1944-BE89-ED93DDC55775}"/>
                  </a:ext>
                </a:extLst>
              </p:cNvPr>
              <p:cNvSpPr/>
              <p:nvPr/>
            </p:nvSpPr>
            <p:spPr>
              <a:xfrm>
                <a:off x="4716515" y="2916204"/>
                <a:ext cx="3544981" cy="7113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kubelet</a:t>
                </a:r>
                <a:endParaRPr lang="en-GB" sz="1400" b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8109FC9-B5F4-2B4E-98FD-524E0545CEA0}"/>
                  </a:ext>
                </a:extLst>
              </p:cNvPr>
              <p:cNvSpPr/>
              <p:nvPr/>
            </p:nvSpPr>
            <p:spPr>
              <a:xfrm>
                <a:off x="4711957" y="2507315"/>
                <a:ext cx="3549534" cy="537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latin typeface="Abel" panose="02000506030000020004" pitchFamily="2" charset="0"/>
                  </a:rPr>
                  <a:t>Worker Node 2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DF3689-1467-A840-A5DB-ED280A8B667E}"/>
                  </a:ext>
                </a:extLst>
              </p:cNvPr>
              <p:cNvSpPr/>
              <p:nvPr/>
            </p:nvSpPr>
            <p:spPr>
              <a:xfrm>
                <a:off x="4716514" y="2455814"/>
                <a:ext cx="3544985" cy="1909363"/>
              </a:xfrm>
              <a:prstGeom prst="rect">
                <a:avLst/>
              </a:prstGeom>
              <a:noFill/>
              <a:ln w="3175">
                <a:prstDash val="dashDot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EE3CDF-6C43-F24F-9F93-241229B01958}"/>
                  </a:ext>
                </a:extLst>
              </p:cNvPr>
              <p:cNvSpPr/>
              <p:nvPr/>
            </p:nvSpPr>
            <p:spPr>
              <a:xfrm>
                <a:off x="4716512" y="4425248"/>
                <a:ext cx="3546613" cy="4444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Docker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6E6359-B43D-BB43-BBAC-3358432306A2}"/>
                  </a:ext>
                </a:extLst>
              </p:cNvPr>
              <p:cNvSpPr/>
              <p:nvPr/>
            </p:nvSpPr>
            <p:spPr>
              <a:xfrm>
                <a:off x="4718365" y="2460217"/>
                <a:ext cx="3546613" cy="3160295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627A5E-EDF7-5C47-93DC-54C605D44B1E}"/>
                  </a:ext>
                </a:extLst>
              </p:cNvPr>
              <p:cNvSpPr/>
              <p:nvPr/>
            </p:nvSpPr>
            <p:spPr>
              <a:xfrm>
                <a:off x="4716512" y="5658637"/>
                <a:ext cx="3544981" cy="5590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GCP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E1D87E-4A9B-1443-8ECB-44E0D78721EA}"/>
                </a:ext>
              </a:extLst>
            </p:cNvPr>
            <p:cNvGrpSpPr/>
            <p:nvPr/>
          </p:nvGrpSpPr>
          <p:grpSpPr>
            <a:xfrm>
              <a:off x="9838432" y="3046080"/>
              <a:ext cx="2017714" cy="3202823"/>
              <a:chOff x="4711957" y="2455814"/>
              <a:chExt cx="3553021" cy="376185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1DC66B-0BF1-9146-AD70-F62B273242B0}"/>
                  </a:ext>
                </a:extLst>
              </p:cNvPr>
              <p:cNvSpPr/>
              <p:nvPr/>
            </p:nvSpPr>
            <p:spPr>
              <a:xfrm>
                <a:off x="4716512" y="4909135"/>
                <a:ext cx="3546609" cy="7113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VM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E867EBD-8435-1148-9F48-419DBC7E0122}"/>
                  </a:ext>
                </a:extLst>
              </p:cNvPr>
              <p:cNvSpPr/>
              <p:nvPr/>
            </p:nvSpPr>
            <p:spPr>
              <a:xfrm>
                <a:off x="4716512" y="3673363"/>
                <a:ext cx="3544984" cy="71137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</a:t>
                </a:r>
                <a:r>
                  <a:rPr lang="en-GB" sz="1400" b="1" dirty="0">
                    <a:latin typeface="Abel" panose="02000506030000020004" pitchFamily="2" charset="0"/>
                  </a:rPr>
                  <a:t>-proxy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43304C-08D9-6045-8EA8-8675C5F9442D}"/>
                  </a:ext>
                </a:extLst>
              </p:cNvPr>
              <p:cNvSpPr/>
              <p:nvPr/>
            </p:nvSpPr>
            <p:spPr>
              <a:xfrm>
                <a:off x="4716515" y="2916204"/>
                <a:ext cx="3544981" cy="71137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 err="1">
                    <a:latin typeface="Abel" panose="02000506030000020004" pitchFamily="2" charset="0"/>
                  </a:rPr>
                  <a:t>kubelet</a:t>
                </a:r>
                <a:endParaRPr lang="en-GB" sz="1400" b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el" panose="02000506030000020004" pitchFamily="2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730C3A-DCF7-514D-9D6C-F1D00798CF88}"/>
                  </a:ext>
                </a:extLst>
              </p:cNvPr>
              <p:cNvSpPr/>
              <p:nvPr/>
            </p:nvSpPr>
            <p:spPr>
              <a:xfrm>
                <a:off x="4711957" y="2507315"/>
                <a:ext cx="3549534" cy="537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latin typeface="Abel" panose="02000506030000020004" pitchFamily="2" charset="0"/>
                  </a:rPr>
                  <a:t>Worker Node 3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E7F37CF-32BC-F045-89B0-01F95C92FF19}"/>
                  </a:ext>
                </a:extLst>
              </p:cNvPr>
              <p:cNvSpPr/>
              <p:nvPr/>
            </p:nvSpPr>
            <p:spPr>
              <a:xfrm>
                <a:off x="4716514" y="2455814"/>
                <a:ext cx="3544985" cy="1909363"/>
              </a:xfrm>
              <a:prstGeom prst="rect">
                <a:avLst/>
              </a:prstGeom>
              <a:noFill/>
              <a:ln w="3175">
                <a:prstDash val="dashDot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09F5BC7-4CF6-F444-9F6E-AD316886CB24}"/>
                  </a:ext>
                </a:extLst>
              </p:cNvPr>
              <p:cNvSpPr/>
              <p:nvPr/>
            </p:nvSpPr>
            <p:spPr>
              <a:xfrm>
                <a:off x="4716512" y="4425248"/>
                <a:ext cx="3546613" cy="4444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Docker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23EE1F-1E91-A84B-8935-C1906E9D7B27}"/>
                  </a:ext>
                </a:extLst>
              </p:cNvPr>
              <p:cNvSpPr/>
              <p:nvPr/>
            </p:nvSpPr>
            <p:spPr>
              <a:xfrm>
                <a:off x="4718365" y="2460217"/>
                <a:ext cx="3546613" cy="3160295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B3BE36-0B88-DA45-8FAA-F747CC08C73D}"/>
                  </a:ext>
                </a:extLst>
              </p:cNvPr>
              <p:cNvSpPr/>
              <p:nvPr/>
            </p:nvSpPr>
            <p:spPr>
              <a:xfrm>
                <a:off x="4716512" y="5658637"/>
                <a:ext cx="3544981" cy="5590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latin typeface="Abel" panose="02000506030000020004" pitchFamily="2" charset="0"/>
                  </a:rPr>
                  <a:t>GCP</a:t>
                </a:r>
              </a:p>
            </p:txBody>
          </p:sp>
        </p:grpSp>
        <p:pic>
          <p:nvPicPr>
            <p:cNvPr id="68" name="Picture 4">
              <a:extLst>
                <a:ext uri="{FF2B5EF4-FFF2-40B4-BE49-F238E27FC236}">
                  <a16:creationId xmlns:a16="http://schemas.microsoft.com/office/drawing/2014/main" id="{92A9EDB9-30F1-F54E-86B6-EC8F2DCB4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667" y="2763625"/>
              <a:ext cx="472504" cy="45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>
              <a:extLst>
                <a:ext uri="{FF2B5EF4-FFF2-40B4-BE49-F238E27FC236}">
                  <a16:creationId xmlns:a16="http://schemas.microsoft.com/office/drawing/2014/main" id="{801A701B-FA0C-DD41-8038-FD1A099B4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391" y="2769493"/>
              <a:ext cx="472504" cy="45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A2E4E848-E54F-754E-BFD1-7724C628D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996" y="2762405"/>
              <a:ext cx="472504" cy="45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>
              <a:extLst>
                <a:ext uri="{FF2B5EF4-FFF2-40B4-BE49-F238E27FC236}">
                  <a16:creationId xmlns:a16="http://schemas.microsoft.com/office/drawing/2014/main" id="{6B21E5DB-1F8E-FB4B-B585-E4722500C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286" y="681234"/>
              <a:ext cx="472503" cy="459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287579E-DFF3-594B-A531-30EE8AF6CBAA}"/>
                </a:ext>
              </a:extLst>
            </p:cNvPr>
            <p:cNvCxnSpPr>
              <a:cxnSpLocks/>
              <a:stCxn id="49" idx="2"/>
              <a:endCxn id="57" idx="0"/>
            </p:cNvCxnSpPr>
            <p:nvPr/>
          </p:nvCxnSpPr>
          <p:spPr>
            <a:xfrm>
              <a:off x="8728228" y="2422741"/>
              <a:ext cx="3799" cy="627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9DC1C4BB-2990-1742-B289-D9DC66F8605B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357053" y="1678653"/>
              <a:ext cx="627089" cy="211526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08586115-630A-234F-8A77-AD914D41D745}"/>
                </a:ext>
              </a:extLst>
            </p:cNvPr>
            <p:cNvCxnSpPr>
              <a:cxnSpLocks/>
              <a:stCxn id="49" idx="2"/>
              <a:endCxn id="66" idx="0"/>
            </p:cNvCxnSpPr>
            <p:nvPr/>
          </p:nvCxnSpPr>
          <p:spPr>
            <a:xfrm rot="16200000" flipH="1">
              <a:off x="9475124" y="1675842"/>
              <a:ext cx="627089" cy="21208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 descr="The new Windows Terminal has a new Fluent Design icon - Neowin">
            <a:extLst>
              <a:ext uri="{FF2B5EF4-FFF2-40B4-BE49-F238E27FC236}">
                <a16:creationId xmlns:a16="http://schemas.microsoft.com/office/drawing/2014/main" id="{8FC33D1C-C3AB-F448-8AE0-54A7160F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27483" r="32916" b="27166"/>
          <a:stretch/>
        </p:blipFill>
        <p:spPr bwMode="auto">
          <a:xfrm>
            <a:off x="9355797" y="1032619"/>
            <a:ext cx="545480" cy="4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0C7C146-55E6-794A-AA53-CF54684F7DAD}"/>
              </a:ext>
            </a:extLst>
          </p:cNvPr>
          <p:cNvSpPr txBox="1"/>
          <p:nvPr/>
        </p:nvSpPr>
        <p:spPr>
          <a:xfrm>
            <a:off x="9886748" y="1001390"/>
            <a:ext cx="1068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el" panose="02000506030000020004" pitchFamily="2" charset="0"/>
              </a:rPr>
              <a:t>cubectl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437F00-8041-724D-98CA-729DE827C189}"/>
              </a:ext>
            </a:extLst>
          </p:cNvPr>
          <p:cNvCxnSpPr>
            <a:cxnSpLocks/>
            <a:stCxn id="10242" idx="2"/>
            <a:endCxn id="49" idx="0"/>
          </p:cNvCxnSpPr>
          <p:nvPr/>
        </p:nvCxnSpPr>
        <p:spPr>
          <a:xfrm>
            <a:off x="9628537" y="1440085"/>
            <a:ext cx="1" cy="65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E916353-3368-B042-A59E-945042684086}"/>
              </a:ext>
            </a:extLst>
          </p:cNvPr>
          <p:cNvSpPr/>
          <p:nvPr/>
        </p:nvSpPr>
        <p:spPr>
          <a:xfrm>
            <a:off x="10433042" y="2085775"/>
            <a:ext cx="1340879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Kubernetes API Server </a:t>
            </a:r>
          </a:p>
        </p:txBody>
      </p:sp>
    </p:spTree>
    <p:extLst>
      <p:ext uri="{BB962C8B-B14F-4D97-AF65-F5344CB8AC3E}">
        <p14:creationId xmlns:p14="http://schemas.microsoft.com/office/powerpoint/2010/main" val="148478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8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F7EF-9268-E343-9491-E92F8CD4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2A94-C1A7-9947-A54C-37A56DFA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265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Pods are the smallest, most basic deployable objects in Kubernetes</a:t>
            </a:r>
          </a:p>
          <a:p>
            <a:pPr lvl="1"/>
            <a:r>
              <a:rPr lang="en-GB" dirty="0"/>
              <a:t>Container &lt; Pod &lt; VM</a:t>
            </a:r>
          </a:p>
          <a:p>
            <a:r>
              <a:rPr lang="en-GB" dirty="0"/>
              <a:t>A Pod represents a single instance of a running process in your cluster</a:t>
            </a:r>
          </a:p>
          <a:p>
            <a:r>
              <a:rPr lang="en-GB" dirty="0"/>
              <a:t>Pods contain one or more Docker containers.</a:t>
            </a:r>
          </a:p>
          <a:p>
            <a:pPr lvl="1"/>
            <a:r>
              <a:rPr lang="en-GB" dirty="0"/>
              <a:t>Usually one as in this example!</a:t>
            </a:r>
          </a:p>
          <a:p>
            <a:r>
              <a:rPr lang="en-GB" dirty="0"/>
              <a:t>Pods are created by the Kubernetes scheduler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5B81A-F6C5-394B-913F-FDD9009FA037}"/>
              </a:ext>
            </a:extLst>
          </p:cNvPr>
          <p:cNvSpPr/>
          <p:nvPr/>
        </p:nvSpPr>
        <p:spPr>
          <a:xfrm>
            <a:off x="7530487" y="1350168"/>
            <a:ext cx="4290771" cy="5272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200" b="1" dirty="0">
                <a:solidFill>
                  <a:srgbClr val="FFC000"/>
                </a:solidFill>
                <a:latin typeface="Abel" panose="02000506030000020004" pitchFamily="2" charset="0"/>
              </a:rPr>
              <a:t>Master Node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87579E-DFF3-594B-A531-30EE8AF6CBAA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9675873" y="1877415"/>
            <a:ext cx="3682" cy="52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The new Windows Terminal has a new Fluent Design icon - Neowin">
            <a:extLst>
              <a:ext uri="{FF2B5EF4-FFF2-40B4-BE49-F238E27FC236}">
                <a16:creationId xmlns:a16="http://schemas.microsoft.com/office/drawing/2014/main" id="{8FC33D1C-C3AB-F448-8AE0-54A7160F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27483" r="32916" b="27166"/>
          <a:stretch/>
        </p:blipFill>
        <p:spPr bwMode="auto">
          <a:xfrm>
            <a:off x="9397903" y="475103"/>
            <a:ext cx="545480" cy="4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0C7C146-55E6-794A-AA53-CF54684F7DAD}"/>
              </a:ext>
            </a:extLst>
          </p:cNvPr>
          <p:cNvSpPr txBox="1"/>
          <p:nvPr/>
        </p:nvSpPr>
        <p:spPr>
          <a:xfrm>
            <a:off x="9886747" y="439233"/>
            <a:ext cx="1068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el" panose="02000506030000020004" pitchFamily="2" charset="0"/>
              </a:rPr>
              <a:t>cubectl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437F00-8041-724D-98CA-729DE827C189}"/>
              </a:ext>
            </a:extLst>
          </p:cNvPr>
          <p:cNvCxnSpPr>
            <a:stCxn id="10242" idx="2"/>
            <a:endCxn id="49" idx="0"/>
          </p:cNvCxnSpPr>
          <p:nvPr/>
        </p:nvCxnSpPr>
        <p:spPr>
          <a:xfrm>
            <a:off x="9670643" y="882569"/>
            <a:ext cx="5230" cy="467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95CCD13-88CE-8049-B822-9A0D01E8A458}"/>
              </a:ext>
            </a:extLst>
          </p:cNvPr>
          <p:cNvSpPr/>
          <p:nvPr/>
        </p:nvSpPr>
        <p:spPr>
          <a:xfrm>
            <a:off x="8174233" y="5467827"/>
            <a:ext cx="3007495" cy="468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6EA384-52C8-5942-9B08-644F7B585F1D}"/>
              </a:ext>
            </a:extLst>
          </p:cNvPr>
          <p:cNvSpPr/>
          <p:nvPr/>
        </p:nvSpPr>
        <p:spPr>
          <a:xfrm>
            <a:off x="8174233" y="4654285"/>
            <a:ext cx="3006118" cy="4683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k-proxy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DC95DD-51B1-C74E-88FD-3A15306B5CE0}"/>
              </a:ext>
            </a:extLst>
          </p:cNvPr>
          <p:cNvSpPr/>
          <p:nvPr/>
        </p:nvSpPr>
        <p:spPr>
          <a:xfrm>
            <a:off x="8174235" y="4155827"/>
            <a:ext cx="3006114" cy="4683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>
                <a:latin typeface="Abel" panose="02000506030000020004" pitchFamily="2" charset="0"/>
              </a:rPr>
              <a:t>kubelet</a:t>
            </a:r>
            <a:endParaRPr lang="en-GB" sz="2400" b="1" dirty="0">
              <a:latin typeface="Abel" panose="02000506030000020004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7967D7-AF90-ED49-B60B-DD2994751B40}"/>
              </a:ext>
            </a:extLst>
          </p:cNvPr>
          <p:cNvSpPr/>
          <p:nvPr/>
        </p:nvSpPr>
        <p:spPr>
          <a:xfrm>
            <a:off x="8157982" y="2411655"/>
            <a:ext cx="3009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bel" panose="02000506030000020004" pitchFamily="2" charset="0"/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9A742E-A6DF-024C-85AB-553BF8A687E3}"/>
              </a:ext>
            </a:extLst>
          </p:cNvPr>
          <p:cNvSpPr/>
          <p:nvPr/>
        </p:nvSpPr>
        <p:spPr>
          <a:xfrm>
            <a:off x="8174233" y="5149271"/>
            <a:ext cx="3007497" cy="2926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96DB65-8011-3D40-A0F0-81D526CE5F34}"/>
              </a:ext>
            </a:extLst>
          </p:cNvPr>
          <p:cNvSpPr/>
          <p:nvPr/>
        </p:nvSpPr>
        <p:spPr>
          <a:xfrm>
            <a:off x="8174233" y="5961244"/>
            <a:ext cx="3006114" cy="368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DA83D7-A070-E94E-8542-5DC8ECBAF6F8}"/>
              </a:ext>
            </a:extLst>
          </p:cNvPr>
          <p:cNvSpPr/>
          <p:nvPr/>
        </p:nvSpPr>
        <p:spPr>
          <a:xfrm>
            <a:off x="8177189" y="2808024"/>
            <a:ext cx="3006114" cy="13211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latin typeface="Abel" panose="02000506030000020004" pitchFamily="2" charset="0"/>
              </a:rPr>
              <a:t>Pod</a:t>
            </a:r>
            <a:endParaRPr lang="en-GB" sz="2400" b="1" dirty="0">
              <a:latin typeface="Abel" panose="02000506030000020004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378E7D-4C9D-FB42-924C-F01893360CF6}"/>
              </a:ext>
            </a:extLst>
          </p:cNvPr>
          <p:cNvSpPr/>
          <p:nvPr/>
        </p:nvSpPr>
        <p:spPr>
          <a:xfrm>
            <a:off x="9040382" y="3636780"/>
            <a:ext cx="2007490" cy="3638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bel" panose="02000506030000020004" pitchFamily="2" charset="0"/>
              </a:rPr>
              <a:t>Bins/Libs`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623FB6-F83A-0046-947F-EC20E409C177}"/>
              </a:ext>
            </a:extLst>
          </p:cNvPr>
          <p:cNvSpPr/>
          <p:nvPr/>
        </p:nvSpPr>
        <p:spPr>
          <a:xfrm>
            <a:off x="9040382" y="3331925"/>
            <a:ext cx="2007488" cy="273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14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A1D9720-092A-9644-A86B-DCA6292E44D8}"/>
              </a:ext>
            </a:extLst>
          </p:cNvPr>
          <p:cNvSpPr/>
          <p:nvPr/>
        </p:nvSpPr>
        <p:spPr>
          <a:xfrm>
            <a:off x="9034464" y="2976224"/>
            <a:ext cx="2013406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500" b="1" dirty="0">
                <a:latin typeface="Abel" panose="02000506030000020004" pitchFamily="2" charset="0"/>
              </a:rPr>
              <a:t>mini-coin-container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8AF70C-9552-AD46-ADA7-5B249F62D828}"/>
              </a:ext>
            </a:extLst>
          </p:cNvPr>
          <p:cNvSpPr/>
          <p:nvPr/>
        </p:nvSpPr>
        <p:spPr>
          <a:xfrm>
            <a:off x="9034462" y="2974865"/>
            <a:ext cx="2013406" cy="1025772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D199989E-897D-3E40-8646-3F451051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87" y="1116368"/>
            <a:ext cx="405489" cy="3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E84F32C-AAF4-894F-9BF0-9C7B8CF66188}"/>
              </a:ext>
            </a:extLst>
          </p:cNvPr>
          <p:cNvSpPr/>
          <p:nvPr/>
        </p:nvSpPr>
        <p:spPr>
          <a:xfrm>
            <a:off x="8175806" y="2402003"/>
            <a:ext cx="3007497" cy="35341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7B008217-C7AA-F343-96A7-6B210EEF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25" y="2160191"/>
            <a:ext cx="405489" cy="3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 animBg="1"/>
      <p:bldP spid="78" grpId="0"/>
      <p:bldP spid="41" grpId="0" animBg="1"/>
      <p:bldP spid="42" grpId="0" animBg="1"/>
      <p:bldP spid="43" grpId="0" animBg="1"/>
      <p:bldP spid="44" grpId="0"/>
      <p:bldP spid="46" grpId="0" animBg="1"/>
      <p:bldP spid="48" grpId="0" animBg="1"/>
      <p:bldP spid="76" grpId="0" animBg="1"/>
      <p:bldP spid="82" grpId="0" animBg="1"/>
      <p:bldP spid="83" grpId="0" animBg="1"/>
      <p:bldP spid="84" grpId="0" animBg="1"/>
      <p:bldP spid="85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F7EF-9268-E343-9491-E92F8CD4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2A94-C1A7-9947-A54C-37A56DFA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2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 Kubernetes Deployment is used to tell Kubernetes how to create or modify instances of the pods that hold containerised apps.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5CCD13-88CE-8049-B822-9A0D01E8A458}"/>
              </a:ext>
            </a:extLst>
          </p:cNvPr>
          <p:cNvSpPr/>
          <p:nvPr/>
        </p:nvSpPr>
        <p:spPr>
          <a:xfrm>
            <a:off x="7441848" y="5242876"/>
            <a:ext cx="1382292" cy="407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6EA384-52C8-5942-9B08-644F7B585F1D}"/>
              </a:ext>
            </a:extLst>
          </p:cNvPr>
          <p:cNvSpPr/>
          <p:nvPr/>
        </p:nvSpPr>
        <p:spPr>
          <a:xfrm>
            <a:off x="7441848" y="4535043"/>
            <a:ext cx="1381659" cy="4074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k-proxy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DC95DD-51B1-C74E-88FD-3A15306B5CE0}"/>
              </a:ext>
            </a:extLst>
          </p:cNvPr>
          <p:cNvSpPr/>
          <p:nvPr/>
        </p:nvSpPr>
        <p:spPr>
          <a:xfrm>
            <a:off x="7441849" y="4101353"/>
            <a:ext cx="1381657" cy="4074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Abel" panose="02000506030000020004" pitchFamily="2" charset="0"/>
              </a:rPr>
              <a:t>kubelet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7967D7-AF90-ED49-B60B-DD2994751B40}"/>
              </a:ext>
            </a:extLst>
          </p:cNvPr>
          <p:cNvSpPr/>
          <p:nvPr/>
        </p:nvSpPr>
        <p:spPr>
          <a:xfrm>
            <a:off x="7434379" y="2614025"/>
            <a:ext cx="1383432" cy="304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bel" panose="02000506030000020004" pitchFamily="2" charset="0"/>
              </a:rPr>
              <a:t>Worker Node 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9A742E-A6DF-024C-85AB-553BF8A687E3}"/>
              </a:ext>
            </a:extLst>
          </p:cNvPr>
          <p:cNvSpPr/>
          <p:nvPr/>
        </p:nvSpPr>
        <p:spPr>
          <a:xfrm>
            <a:off x="7441848" y="4965712"/>
            <a:ext cx="1382293" cy="2545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96DB65-8011-3D40-A0F0-81D526CE5F34}"/>
              </a:ext>
            </a:extLst>
          </p:cNvPr>
          <p:cNvSpPr/>
          <p:nvPr/>
        </p:nvSpPr>
        <p:spPr>
          <a:xfrm>
            <a:off x="7441848" y="5672180"/>
            <a:ext cx="1381657" cy="3202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5B81A-F6C5-394B-913F-FDD9009FA037}"/>
              </a:ext>
            </a:extLst>
          </p:cNvPr>
          <p:cNvSpPr/>
          <p:nvPr/>
        </p:nvSpPr>
        <p:spPr>
          <a:xfrm>
            <a:off x="7525257" y="1104730"/>
            <a:ext cx="4290771" cy="5272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  <a:latin typeface="Abel" panose="02000506030000020004" pitchFamily="2" charset="0"/>
              </a:rPr>
              <a:t>Master Node</a:t>
            </a:r>
            <a:endParaRPr lang="en-GB" sz="12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6B21E5DB-1F8E-FB4B-B585-E4722500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13" y="893637"/>
            <a:ext cx="324287" cy="30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87579E-DFF3-594B-A531-30EE8AF6CBAA}"/>
              </a:ext>
            </a:extLst>
          </p:cNvPr>
          <p:cNvCxnSpPr>
            <a:cxnSpLocks/>
            <a:stCxn id="49" idx="2"/>
            <a:endCxn id="91" idx="0"/>
          </p:cNvCxnSpPr>
          <p:nvPr/>
        </p:nvCxnSpPr>
        <p:spPr>
          <a:xfrm>
            <a:off x="9670643" y="1631977"/>
            <a:ext cx="1040" cy="947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9DC1C4BB-2990-1742-B289-D9DC66F8605B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 rot="5400000">
            <a:off x="8430463" y="1335233"/>
            <a:ext cx="943437" cy="15369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8586115-630A-234F-8A77-AD914D41D745}"/>
              </a:ext>
            </a:extLst>
          </p:cNvPr>
          <p:cNvCxnSpPr>
            <a:cxnSpLocks/>
            <a:stCxn id="49" idx="2"/>
            <a:endCxn id="104" idx="0"/>
          </p:cNvCxnSpPr>
          <p:nvPr/>
        </p:nvCxnSpPr>
        <p:spPr>
          <a:xfrm rot="16200000" flipH="1">
            <a:off x="9945366" y="1357253"/>
            <a:ext cx="950782" cy="15002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The new Windows Terminal has a new Fluent Design icon - Neowin">
            <a:extLst>
              <a:ext uri="{FF2B5EF4-FFF2-40B4-BE49-F238E27FC236}">
                <a16:creationId xmlns:a16="http://schemas.microsoft.com/office/drawing/2014/main" id="{8FC33D1C-C3AB-F448-8AE0-54A7160F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27483" r="32916" b="27166"/>
          <a:stretch/>
        </p:blipFill>
        <p:spPr bwMode="auto">
          <a:xfrm>
            <a:off x="9397903" y="475103"/>
            <a:ext cx="545480" cy="4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0C7C146-55E6-794A-AA53-CF54684F7DAD}"/>
              </a:ext>
            </a:extLst>
          </p:cNvPr>
          <p:cNvSpPr txBox="1"/>
          <p:nvPr/>
        </p:nvSpPr>
        <p:spPr>
          <a:xfrm>
            <a:off x="9886747" y="439233"/>
            <a:ext cx="1068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el" panose="02000506030000020004" pitchFamily="2" charset="0"/>
              </a:rPr>
              <a:t>cubectl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C437F00-8041-724D-98CA-729DE827C189}"/>
              </a:ext>
            </a:extLst>
          </p:cNvPr>
          <p:cNvCxnSpPr>
            <a:stCxn id="10242" idx="2"/>
            <a:endCxn id="49" idx="0"/>
          </p:cNvCxnSpPr>
          <p:nvPr/>
        </p:nvCxnSpPr>
        <p:spPr>
          <a:xfrm>
            <a:off x="9670643" y="882569"/>
            <a:ext cx="0" cy="222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8DA83D7-A070-E94E-8542-5DC8ECBAF6F8}"/>
              </a:ext>
            </a:extLst>
          </p:cNvPr>
          <p:cNvSpPr/>
          <p:nvPr/>
        </p:nvSpPr>
        <p:spPr>
          <a:xfrm>
            <a:off x="7443207" y="2928678"/>
            <a:ext cx="1381657" cy="1149473"/>
          </a:xfrm>
          <a:prstGeom prst="rect">
            <a:avLst/>
          </a:prstGeom>
          <a:gradFill>
            <a:gsLst>
              <a:gs pos="0">
                <a:schemeClr val="tx1"/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latin typeface="Abel" panose="02000506030000020004" pitchFamily="2" charset="0"/>
              </a:rPr>
              <a:t>Pod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378E7D-4C9D-FB42-924C-F01893360CF6}"/>
              </a:ext>
            </a:extLst>
          </p:cNvPr>
          <p:cNvSpPr/>
          <p:nvPr/>
        </p:nvSpPr>
        <p:spPr>
          <a:xfrm>
            <a:off x="7839944" y="3649749"/>
            <a:ext cx="922674" cy="316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623FB6-F83A-0046-947F-EC20E409C177}"/>
              </a:ext>
            </a:extLst>
          </p:cNvPr>
          <p:cNvSpPr/>
          <p:nvPr/>
        </p:nvSpPr>
        <p:spPr>
          <a:xfrm>
            <a:off x="7839944" y="3312796"/>
            <a:ext cx="922673" cy="316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8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A1D9720-092A-9644-A86B-DCA6292E44D8}"/>
              </a:ext>
            </a:extLst>
          </p:cNvPr>
          <p:cNvSpPr/>
          <p:nvPr/>
        </p:nvSpPr>
        <p:spPr>
          <a:xfrm>
            <a:off x="7837224" y="3075023"/>
            <a:ext cx="92539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latin typeface="Abel" panose="02000506030000020004" pitchFamily="2" charset="0"/>
              </a:rPr>
              <a:t>mini-coin-container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8AF70C-9552-AD46-ADA7-5B249F62D828}"/>
              </a:ext>
            </a:extLst>
          </p:cNvPr>
          <p:cNvSpPr/>
          <p:nvPr/>
        </p:nvSpPr>
        <p:spPr>
          <a:xfrm>
            <a:off x="7825639" y="3073840"/>
            <a:ext cx="936977" cy="89248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5C7099-2CC2-2B4E-AE1D-8F6FC474A71D}"/>
              </a:ext>
            </a:extLst>
          </p:cNvPr>
          <p:cNvSpPr/>
          <p:nvPr/>
        </p:nvSpPr>
        <p:spPr>
          <a:xfrm>
            <a:off x="8979813" y="5247314"/>
            <a:ext cx="1382292" cy="407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AF95BA0-0551-0343-9A30-644074E617BE}"/>
              </a:ext>
            </a:extLst>
          </p:cNvPr>
          <p:cNvSpPr/>
          <p:nvPr/>
        </p:nvSpPr>
        <p:spPr>
          <a:xfrm>
            <a:off x="8979813" y="4539481"/>
            <a:ext cx="1381659" cy="4074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k-proxy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DEE50F-086C-7040-976C-9D61E695D1B0}"/>
              </a:ext>
            </a:extLst>
          </p:cNvPr>
          <p:cNvSpPr/>
          <p:nvPr/>
        </p:nvSpPr>
        <p:spPr>
          <a:xfrm>
            <a:off x="8979814" y="4105791"/>
            <a:ext cx="1381657" cy="4074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Abel" panose="02000506030000020004" pitchFamily="2" charset="0"/>
              </a:rPr>
              <a:t>kubelet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8BD37B1-21B5-AA4C-B2B6-0AF51D7343A7}"/>
              </a:ext>
            </a:extLst>
          </p:cNvPr>
          <p:cNvSpPr/>
          <p:nvPr/>
        </p:nvSpPr>
        <p:spPr>
          <a:xfrm>
            <a:off x="8972344" y="2618463"/>
            <a:ext cx="1383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bel" panose="02000506030000020004" pitchFamily="2" charset="0"/>
              </a:rPr>
              <a:t>Worker Node 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9C4887-8F0C-9744-AD1F-2B3C74496332}"/>
              </a:ext>
            </a:extLst>
          </p:cNvPr>
          <p:cNvSpPr/>
          <p:nvPr/>
        </p:nvSpPr>
        <p:spPr>
          <a:xfrm>
            <a:off x="8979813" y="4970150"/>
            <a:ext cx="1382293" cy="2545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2A0A7AF-E9E9-E04E-A9C3-3C2E2CF56CB3}"/>
              </a:ext>
            </a:extLst>
          </p:cNvPr>
          <p:cNvSpPr/>
          <p:nvPr/>
        </p:nvSpPr>
        <p:spPr>
          <a:xfrm>
            <a:off x="8979813" y="5676618"/>
            <a:ext cx="1381657" cy="3202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1020743-0904-E346-863E-29E6FAB66CC7}"/>
              </a:ext>
            </a:extLst>
          </p:cNvPr>
          <p:cNvSpPr/>
          <p:nvPr/>
        </p:nvSpPr>
        <p:spPr>
          <a:xfrm>
            <a:off x="8981172" y="2933116"/>
            <a:ext cx="1381657" cy="1149473"/>
          </a:xfrm>
          <a:prstGeom prst="rect">
            <a:avLst/>
          </a:prstGeom>
          <a:gradFill>
            <a:gsLst>
              <a:gs pos="0">
                <a:schemeClr val="tx1"/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latin typeface="Abel" panose="02000506030000020004" pitchFamily="2" charset="0"/>
              </a:rPr>
              <a:t>Pod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5FCD4C8-A5CC-0540-A3C2-1BD05343469E}"/>
              </a:ext>
            </a:extLst>
          </p:cNvPr>
          <p:cNvSpPr/>
          <p:nvPr/>
        </p:nvSpPr>
        <p:spPr>
          <a:xfrm>
            <a:off x="9377909" y="3654187"/>
            <a:ext cx="922674" cy="316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5F7A06-AF8D-C840-9BA8-82776BF7E89B}"/>
              </a:ext>
            </a:extLst>
          </p:cNvPr>
          <p:cNvSpPr/>
          <p:nvPr/>
        </p:nvSpPr>
        <p:spPr>
          <a:xfrm>
            <a:off x="9377909" y="3317234"/>
            <a:ext cx="922673" cy="316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8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DD83F-2608-A04F-B688-6F0358A8343B}"/>
              </a:ext>
            </a:extLst>
          </p:cNvPr>
          <p:cNvSpPr/>
          <p:nvPr/>
        </p:nvSpPr>
        <p:spPr>
          <a:xfrm>
            <a:off x="9375189" y="3079461"/>
            <a:ext cx="92539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latin typeface="Abel" panose="02000506030000020004" pitchFamily="2" charset="0"/>
              </a:rPr>
              <a:t>mini-coin-container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AA1CA37-E163-744A-A25C-6A0FFEE29688}"/>
              </a:ext>
            </a:extLst>
          </p:cNvPr>
          <p:cNvSpPr/>
          <p:nvPr/>
        </p:nvSpPr>
        <p:spPr>
          <a:xfrm>
            <a:off x="9363604" y="3078278"/>
            <a:ext cx="936977" cy="89248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9A4F89-4C47-0A49-9E95-A83BB2B13102}"/>
              </a:ext>
            </a:extLst>
          </p:cNvPr>
          <p:cNvSpPr/>
          <p:nvPr/>
        </p:nvSpPr>
        <p:spPr>
          <a:xfrm>
            <a:off x="10479002" y="5250221"/>
            <a:ext cx="1382292" cy="407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6B7D2D9-0924-0847-841D-3BF509C056B2}"/>
              </a:ext>
            </a:extLst>
          </p:cNvPr>
          <p:cNvSpPr/>
          <p:nvPr/>
        </p:nvSpPr>
        <p:spPr>
          <a:xfrm>
            <a:off x="10479002" y="4542388"/>
            <a:ext cx="1381659" cy="4074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k-proxy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8AFDDA-02D0-B94F-BDBB-6CCDD80E5B54}"/>
              </a:ext>
            </a:extLst>
          </p:cNvPr>
          <p:cNvSpPr/>
          <p:nvPr/>
        </p:nvSpPr>
        <p:spPr>
          <a:xfrm>
            <a:off x="10479003" y="4108698"/>
            <a:ext cx="1381657" cy="4074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Abel" panose="02000506030000020004" pitchFamily="2" charset="0"/>
              </a:rPr>
              <a:t>kubelet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40B96D3-B1D0-E74C-884C-CA237203D435}"/>
              </a:ext>
            </a:extLst>
          </p:cNvPr>
          <p:cNvSpPr/>
          <p:nvPr/>
        </p:nvSpPr>
        <p:spPr>
          <a:xfrm>
            <a:off x="10471533" y="2621370"/>
            <a:ext cx="1383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bel" panose="02000506030000020004" pitchFamily="2" charset="0"/>
              </a:rPr>
              <a:t>Worker Node 3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B87024-D76D-EE4B-9D9C-18839117F4A0}"/>
              </a:ext>
            </a:extLst>
          </p:cNvPr>
          <p:cNvSpPr/>
          <p:nvPr/>
        </p:nvSpPr>
        <p:spPr>
          <a:xfrm>
            <a:off x="10479002" y="4973057"/>
            <a:ext cx="1382293" cy="2545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1B44525-FFAA-F049-A617-E2623C68EB07}"/>
              </a:ext>
            </a:extLst>
          </p:cNvPr>
          <p:cNvSpPr/>
          <p:nvPr/>
        </p:nvSpPr>
        <p:spPr>
          <a:xfrm>
            <a:off x="10479002" y="5679525"/>
            <a:ext cx="1381657" cy="3202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Abel" panose="02000506030000020004" pitchFamily="2" charset="0"/>
              </a:rPr>
              <a:t>GCP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D18CFAC-66D4-3949-ACDA-32FB3392F12D}"/>
              </a:ext>
            </a:extLst>
          </p:cNvPr>
          <p:cNvSpPr/>
          <p:nvPr/>
        </p:nvSpPr>
        <p:spPr>
          <a:xfrm>
            <a:off x="10480361" y="2936023"/>
            <a:ext cx="1381657" cy="1149473"/>
          </a:xfrm>
          <a:prstGeom prst="rect">
            <a:avLst/>
          </a:prstGeom>
          <a:gradFill>
            <a:gsLst>
              <a:gs pos="0">
                <a:schemeClr val="tx1"/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latin typeface="Abel" panose="02000506030000020004" pitchFamily="2" charset="0"/>
              </a:rPr>
              <a:t>Pod</a:t>
            </a:r>
            <a:endParaRPr lang="en-GB" sz="1200" b="1" dirty="0">
              <a:latin typeface="Abel" panose="02000506030000020004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4D43D7-9538-1E4D-82E0-EF9E5B7F95F7}"/>
              </a:ext>
            </a:extLst>
          </p:cNvPr>
          <p:cNvSpPr/>
          <p:nvPr/>
        </p:nvSpPr>
        <p:spPr>
          <a:xfrm>
            <a:off x="10877098" y="3657094"/>
            <a:ext cx="922674" cy="316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D6544B-43C3-6246-B9C3-A3EE9E422A88}"/>
              </a:ext>
            </a:extLst>
          </p:cNvPr>
          <p:cNvSpPr/>
          <p:nvPr/>
        </p:nvSpPr>
        <p:spPr>
          <a:xfrm>
            <a:off x="10877098" y="3320141"/>
            <a:ext cx="922673" cy="316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8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362D2E5-CCB7-1D4D-BB5C-9412ABD719EA}"/>
              </a:ext>
            </a:extLst>
          </p:cNvPr>
          <p:cNvSpPr/>
          <p:nvPr/>
        </p:nvSpPr>
        <p:spPr>
          <a:xfrm>
            <a:off x="10874378" y="3082368"/>
            <a:ext cx="925393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latin typeface="Abel" panose="02000506030000020004" pitchFamily="2" charset="0"/>
              </a:rPr>
              <a:t>mini-coin-container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9D0E07-23C5-0D4F-8C87-C100D213FE56}"/>
              </a:ext>
            </a:extLst>
          </p:cNvPr>
          <p:cNvSpPr/>
          <p:nvPr/>
        </p:nvSpPr>
        <p:spPr>
          <a:xfrm>
            <a:off x="10862793" y="3081185"/>
            <a:ext cx="936977" cy="89248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B880CF8B-5744-8F45-AFDD-C314B28F4EE7}"/>
              </a:ext>
            </a:extLst>
          </p:cNvPr>
          <p:cNvSpPr/>
          <p:nvPr/>
        </p:nvSpPr>
        <p:spPr>
          <a:xfrm rot="10800000" flipH="1">
            <a:off x="1160658" y="3166886"/>
            <a:ext cx="3596538" cy="1775623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341FE-28B4-4246-B55D-0A22B6CFC843}"/>
              </a:ext>
            </a:extLst>
          </p:cNvPr>
          <p:cNvSpPr txBox="1"/>
          <p:nvPr/>
        </p:nvSpPr>
        <p:spPr>
          <a:xfrm>
            <a:off x="1356384" y="3393117"/>
            <a:ext cx="321754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Deployment plan</a:t>
            </a: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b="1" dirty="0">
                <a:latin typeface="Courier" pitchFamily="2" charset="0"/>
              </a:rPr>
              <a:t>replicas</a:t>
            </a:r>
            <a:r>
              <a:rPr lang="en-US" dirty="0">
                <a:latin typeface="Courier" pitchFamily="2" charset="0"/>
              </a:rPr>
              <a:t>: 3</a:t>
            </a:r>
          </a:p>
          <a:p>
            <a:r>
              <a:rPr lang="en-US" b="1" dirty="0">
                <a:latin typeface="Courier" pitchFamily="2" charset="0"/>
              </a:rPr>
              <a:t>image</a:t>
            </a:r>
            <a:r>
              <a:rPr lang="en-US" dirty="0">
                <a:latin typeface="Courier" pitchFamily="2" charset="0"/>
              </a:rPr>
              <a:t>: mini-coin-image</a:t>
            </a:r>
          </a:p>
          <a:p>
            <a:r>
              <a:rPr lang="en-US" b="1" dirty="0">
                <a:latin typeface="Courier" pitchFamily="2" charset="0"/>
              </a:rPr>
              <a:t>port</a:t>
            </a:r>
            <a:r>
              <a:rPr lang="en-US" dirty="0">
                <a:latin typeface="Courier" pitchFamily="2" charset="0"/>
              </a:rPr>
              <a:t>: 3000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84F32C-AAF4-894F-9BF0-9C7B8CF66188}"/>
              </a:ext>
            </a:extLst>
          </p:cNvPr>
          <p:cNvSpPr/>
          <p:nvPr/>
        </p:nvSpPr>
        <p:spPr>
          <a:xfrm>
            <a:off x="7442571" y="2575414"/>
            <a:ext cx="1382293" cy="307493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A59225D-8942-B247-8434-9D4910CAFA47}"/>
              </a:ext>
            </a:extLst>
          </p:cNvPr>
          <p:cNvSpPr/>
          <p:nvPr/>
        </p:nvSpPr>
        <p:spPr>
          <a:xfrm>
            <a:off x="8980536" y="2579852"/>
            <a:ext cx="1382293" cy="307493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6E2243D-E26D-BE40-A37C-7D03483AFB04}"/>
              </a:ext>
            </a:extLst>
          </p:cNvPr>
          <p:cNvSpPr/>
          <p:nvPr/>
        </p:nvSpPr>
        <p:spPr>
          <a:xfrm>
            <a:off x="10479725" y="2582759"/>
            <a:ext cx="1382293" cy="307493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68" name="Picture 4">
            <a:extLst>
              <a:ext uri="{FF2B5EF4-FFF2-40B4-BE49-F238E27FC236}">
                <a16:creationId xmlns:a16="http://schemas.microsoft.com/office/drawing/2014/main" id="{92A9EDB9-30F1-F54E-86B6-EC8F2DCB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48" y="2371582"/>
            <a:ext cx="324287" cy="30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5B07F26B-17B5-FC49-921D-D0CA41DE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13" y="2376020"/>
            <a:ext cx="324287" cy="30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>
            <a:extLst>
              <a:ext uri="{FF2B5EF4-FFF2-40B4-BE49-F238E27FC236}">
                <a16:creationId xmlns:a16="http://schemas.microsoft.com/office/drawing/2014/main" id="{F969E97E-C36E-9D45-B858-4B5E0EB2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02" y="2378927"/>
            <a:ext cx="324287" cy="30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 animBg="1"/>
      <p:bldP spid="42" grpId="0" animBg="1"/>
      <p:bldP spid="43" grpId="0" animBg="1"/>
      <p:bldP spid="44" grpId="0"/>
      <p:bldP spid="46" grpId="0" animBg="1"/>
      <p:bldP spid="48" grpId="0" animBg="1"/>
      <p:bldP spid="49" grpId="0" animBg="1"/>
      <p:bldP spid="78" grpId="0"/>
      <p:bldP spid="76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7" grpId="0" animBg="1"/>
      <p:bldP spid="8" grpId="0"/>
      <p:bldP spid="47" grpId="0" animBg="1"/>
      <p:bldP spid="91" grpId="0" animBg="1"/>
      <p:bldP spid="1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0F47-5B5E-4E4C-A5D5-1BF7A34E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Master: Controller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42AB-1A9E-F64C-87B8-1E4270CD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 Kubernetes, a controller watches the shared state of the cluster through the API server and makes changes attempting to move the current state towards the desired state</a:t>
            </a:r>
          </a:p>
          <a:p>
            <a:r>
              <a:rPr lang="en-GB" dirty="0"/>
              <a:t>Some types of these controllers are:</a:t>
            </a:r>
          </a:p>
          <a:p>
            <a:pPr lvl="1"/>
            <a:r>
              <a:rPr lang="en-GB" dirty="0"/>
              <a:t>Node controller: Responsible for noticing and responding when nodes go down.</a:t>
            </a:r>
          </a:p>
          <a:p>
            <a:pPr lvl="1"/>
            <a:r>
              <a:rPr lang="en-GB" dirty="0"/>
              <a:t>Job controller: Watches for Job objects that represent one-off tasks, then creates Pods to run those tasks to completion.</a:t>
            </a:r>
          </a:p>
          <a:p>
            <a:pPr lvl="1"/>
            <a:r>
              <a:rPr lang="en-GB" dirty="0"/>
              <a:t>Endpoints controller: Populates the Endpoints object (that is, joins Services &amp; Pods).</a:t>
            </a:r>
          </a:p>
          <a:p>
            <a:pPr lvl="1"/>
            <a:r>
              <a:rPr lang="en-GB" dirty="0"/>
              <a:t>Service Account &amp; Token controllers: Create default accounts and API access tokens for new namespaces.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36CEA-34F2-5440-BD00-291B8E7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3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608C-9583-1F45-9205-AFFF2CF5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 store: </a:t>
            </a:r>
            <a:r>
              <a:rPr lang="en-US" b="1" dirty="0" err="1">
                <a:solidFill>
                  <a:srgbClr val="757575"/>
                </a:solidFill>
              </a:rPr>
              <a:t>etcd</a:t>
            </a:r>
            <a:endParaRPr lang="en-US" b="1" dirty="0">
              <a:solidFill>
                <a:srgbClr val="75757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E6BD-22CD-6A4E-AF33-E9CCB1D0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Consistent and highly-available key value store used as Kubernetes' backing store for all cluster data.</a:t>
            </a:r>
          </a:p>
          <a:p>
            <a:r>
              <a:rPr lang="en-GB" dirty="0"/>
              <a:t>Check it out: </a:t>
            </a:r>
            <a:r>
              <a:rPr lang="en-GB" dirty="0">
                <a:hlinkClick r:id="rId2"/>
              </a:rPr>
              <a:t>etcd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etcd</a:t>
            </a:r>
            <a:r>
              <a:rPr lang="en-GB" dirty="0"/>
              <a:t> prefers consistency over availability:</a:t>
            </a:r>
          </a:p>
          <a:p>
            <a:pPr lvl="1"/>
            <a:r>
              <a:rPr lang="en-GB" dirty="0"/>
              <a:t>It will not tolerate a split-brain situation and will halt updates to the cluster in order to maintain consistency</a:t>
            </a:r>
          </a:p>
          <a:p>
            <a:pPr lvl="1"/>
            <a:r>
              <a:rPr lang="en-GB" dirty="0"/>
              <a:t>Cluster continuous to operate just won’t be able to update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683C0-7BDD-CE4B-B985-B6AA890D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4154-DF70-8D4A-818D-6D1D3C3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DD53B-3A72-0349-BAEA-558E32358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watches the API server for new work tasks and assign to appropriate nodes.</a:t>
            </a:r>
          </a:p>
          <a:p>
            <a:r>
              <a:rPr lang="en-US" dirty="0"/>
              <a:t>Nodes (workers) are ranked according to criteria (ranking system is complex)</a:t>
            </a:r>
          </a:p>
          <a:p>
            <a:r>
              <a:rPr lang="en-US" dirty="0"/>
              <a:t>Are you looking for a project idea?</a:t>
            </a:r>
          </a:p>
          <a:p>
            <a:pPr lvl="1"/>
            <a:r>
              <a:rPr lang="en-US" dirty="0"/>
              <a:t>Good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EF1CD-C99B-094A-BF01-DA9056F9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0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BC1C-6B26-664C-97E3-78543970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4361-3E1E-EE4A-8558-92F8AB89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workforce of the cluster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Watch the API for new work assignments</a:t>
            </a:r>
          </a:p>
          <a:p>
            <a:pPr lvl="1"/>
            <a:r>
              <a:rPr lang="en-US" dirty="0"/>
              <a:t>Execute new work assignments</a:t>
            </a:r>
          </a:p>
          <a:p>
            <a:pPr lvl="1"/>
            <a:r>
              <a:rPr lang="en-US" dirty="0"/>
              <a:t>Report back to the control plane (via API)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2DDC1-3162-AA46-9D86-D0311C00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3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DB0F-4E84-4D42-829D-C4846F34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apps for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FBAD-F741-3448-97A0-7CEE81ED3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on Kubernetes: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Package as a container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Wrapped in a Pod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Deployed via a declarative manifest (YAML)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EBA4-FE65-DB41-9920-21A26075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4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800" dirty="0"/>
              <a:t>Orchestrators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82543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62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4FFE-7E1B-8040-9C92-0B25AB08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518A-FB7E-884F-931F-8B83AA80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are the minimum unit of scheduling</a:t>
            </a:r>
          </a:p>
          <a:p>
            <a:r>
              <a:rPr lang="en-US" dirty="0"/>
              <a:t>If you need to scale you add pods</a:t>
            </a:r>
          </a:p>
          <a:p>
            <a:pPr lvl="1"/>
            <a:r>
              <a:rPr lang="en-US" dirty="0"/>
              <a:t>You do not scale by adding more containers in the same pod</a:t>
            </a:r>
          </a:p>
          <a:p>
            <a:pPr lvl="1"/>
            <a:r>
              <a:rPr lang="en-US" dirty="0"/>
              <a:t>Pod sharing is for cases that container share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D7E1-F848-C647-9A8A-2F8EDEED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4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0F39-5BD2-F84A-BF1C-D0A12CE7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a </a:t>
            </a:r>
            <a:r>
              <a:rPr lang="en-US" b="1" dirty="0">
                <a:solidFill>
                  <a:srgbClr val="757575"/>
                </a:solidFill>
              </a:rPr>
              <a:t>deployment</a:t>
            </a:r>
            <a:r>
              <a:rPr lang="en-US" dirty="0"/>
              <a:t> manifest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97537-FDF4-AD45-BE64-00F7DA395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79126" cy="4351338"/>
          </a:xfrm>
        </p:spPr>
        <p:txBody>
          <a:bodyPr>
            <a:normAutofit/>
          </a:bodyPr>
          <a:lstStyle/>
          <a:p>
            <a:r>
              <a:rPr lang="en-GB" b="1" dirty="0"/>
              <a:t>Replicas:</a:t>
            </a:r>
          </a:p>
          <a:p>
            <a:pPr lvl="1"/>
            <a:r>
              <a:rPr lang="en-GB" dirty="0"/>
              <a:t>The number of instances of the pod that the deployment should keep alive.</a:t>
            </a:r>
          </a:p>
          <a:p>
            <a:r>
              <a:rPr lang="en-GB" b="1" dirty="0"/>
              <a:t>template:</a:t>
            </a:r>
          </a:p>
          <a:p>
            <a:pPr lvl="1"/>
            <a:r>
              <a:rPr lang="en-GB" dirty="0"/>
              <a:t>When the deployment creates pods, it will create them using this template (image and </a:t>
            </a:r>
            <a:r>
              <a:rPr lang="en-GB" dirty="0" err="1"/>
              <a:t>containerPort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D51E3-A767-F84D-A4A5-5B793948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C24AD-4C9B-234F-A0B7-E194101B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76402"/>
            <a:ext cx="5376421" cy="51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0F39-5BD2-F84A-BF1C-D0A12CE7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a </a:t>
            </a:r>
            <a:r>
              <a:rPr lang="en-US" b="1" dirty="0">
                <a:solidFill>
                  <a:srgbClr val="757575"/>
                </a:solidFill>
              </a:rPr>
              <a:t>service</a:t>
            </a:r>
            <a:r>
              <a:rPr lang="en-US" dirty="0"/>
              <a:t> manifest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97537-FDF4-AD45-BE64-00F7DA395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79126" cy="4351338"/>
          </a:xfrm>
        </p:spPr>
        <p:txBody>
          <a:bodyPr>
            <a:normAutofit/>
          </a:bodyPr>
          <a:lstStyle/>
          <a:p>
            <a:r>
              <a:rPr lang="en-GB" b="1" dirty="0"/>
              <a:t>kind</a:t>
            </a:r>
            <a:r>
              <a:rPr lang="en-GB" dirty="0"/>
              <a:t>: Service (load balancer)</a:t>
            </a:r>
          </a:p>
          <a:p>
            <a:r>
              <a:rPr lang="en-GB" b="1" dirty="0"/>
              <a:t>spec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Mapping container port with pod</a:t>
            </a:r>
          </a:p>
          <a:p>
            <a:pPr lvl="2"/>
            <a:r>
              <a:rPr lang="en-GB" dirty="0"/>
              <a:t>Pod 80 → Container: 3000</a:t>
            </a:r>
          </a:p>
          <a:p>
            <a:pPr lvl="1"/>
            <a:r>
              <a:rPr lang="en-GB" dirty="0"/>
              <a:t>Selector defines the app (from the deployments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D51E3-A767-F84D-A4A5-5B793948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09788-92AC-3F42-9678-BB52C223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216" y="1912031"/>
            <a:ext cx="4433897" cy="45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000" dirty="0"/>
              <a:t>Bonus Lab: Google Kubernetes Engine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A9BF38-7030-314F-86DA-FD9E22D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Kubernetes Engine (GKE)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720B6-DB1C-6944-9A54-42466C53E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open-source software for container orchestration</a:t>
            </a:r>
          </a:p>
          <a:p>
            <a:r>
              <a:rPr lang="en-US" dirty="0"/>
              <a:t>Focused on automated:</a:t>
            </a:r>
          </a:p>
          <a:p>
            <a:pPr lvl="1"/>
            <a:r>
              <a:rPr lang="en-US" dirty="0"/>
              <a:t>Scheduling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Self-healing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7725B-AA8C-5F44-B6AC-2A9337FD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44CE505-F97E-9544-B59E-A82E62CE64B7}"/>
              </a:ext>
            </a:extLst>
          </p:cNvPr>
          <p:cNvSpPr/>
          <p:nvPr/>
        </p:nvSpPr>
        <p:spPr>
          <a:xfrm>
            <a:off x="7429931" y="2509936"/>
            <a:ext cx="3923869" cy="3667027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54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Pods:</a:t>
            </a:r>
          </a:p>
          <a:p>
            <a:pPr lvl="1"/>
            <a:r>
              <a:rPr lang="en-GB" sz="2800" dirty="0"/>
              <a:t>A Pod represents a single instance of a running process in your cluster.</a:t>
            </a:r>
          </a:p>
          <a:p>
            <a:r>
              <a:rPr lang="en-US" sz="3200" dirty="0"/>
              <a:t>An Ingress controller;</a:t>
            </a:r>
          </a:p>
          <a:p>
            <a:pPr lvl="1"/>
            <a:r>
              <a:rPr lang="en-US" sz="2800" dirty="0"/>
              <a:t>A </a:t>
            </a:r>
            <a:r>
              <a:rPr lang="en-US" sz="2800" b="1" dirty="0"/>
              <a:t>specialized load balancer </a:t>
            </a:r>
            <a:r>
              <a:rPr lang="en-US" sz="2800" dirty="0"/>
              <a:t>for Kubernetes </a:t>
            </a:r>
          </a:p>
          <a:p>
            <a:pPr lvl="1"/>
            <a:r>
              <a:rPr lang="en-US" sz="2800" dirty="0"/>
              <a:t>It abstracts away the complexity of Kubernetes application traffic routing and provides a bridge between Kubernetes services.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35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C84D80-058D-9147-B5D1-12E3D71BA378}"/>
              </a:ext>
            </a:extLst>
          </p:cNvPr>
          <p:cNvSpPr/>
          <p:nvPr/>
        </p:nvSpPr>
        <p:spPr>
          <a:xfrm>
            <a:off x="7560336" y="3899764"/>
            <a:ext cx="3469063" cy="204740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CB40E6-83D1-464A-957E-8EEEC2B11FF1}"/>
              </a:ext>
            </a:extLst>
          </p:cNvPr>
          <p:cNvSpPr/>
          <p:nvPr/>
        </p:nvSpPr>
        <p:spPr>
          <a:xfrm>
            <a:off x="8216281" y="3304485"/>
            <a:ext cx="2562519" cy="809085"/>
          </a:xfrm>
          <a:prstGeom prst="roundRect">
            <a:avLst>
              <a:gd name="adj" fmla="val 90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bel" panose="02000506030000020004" pitchFamily="2" charset="0"/>
              </a:rPr>
              <a:t>Internal pod IP: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10.100.1.100:80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287607-F231-534F-A5EC-9E8409C47782}"/>
              </a:ext>
            </a:extLst>
          </p:cNvPr>
          <p:cNvSpPr/>
          <p:nvPr/>
        </p:nvSpPr>
        <p:spPr>
          <a:xfrm>
            <a:off x="8216282" y="4812036"/>
            <a:ext cx="2562519" cy="927738"/>
          </a:xfrm>
          <a:prstGeom prst="roundRect">
            <a:avLst>
              <a:gd name="adj" fmla="val 90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F668A0-1492-E946-B0C1-0BC127B1159F}"/>
              </a:ext>
            </a:extLst>
          </p:cNvPr>
          <p:cNvSpPr/>
          <p:nvPr/>
        </p:nvSpPr>
        <p:spPr>
          <a:xfrm>
            <a:off x="8403441" y="4478457"/>
            <a:ext cx="2188198" cy="498050"/>
          </a:xfrm>
          <a:prstGeom prst="roundRect">
            <a:avLst>
              <a:gd name="adj" fmla="val 903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bel" panose="02000506030000020004" pitchFamily="2" charset="0"/>
              </a:rPr>
              <a:t>localhost:3000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F6C69-15C9-3B40-9DD4-0D9B216EB55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497540" y="4113570"/>
            <a:ext cx="1" cy="364887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D32483-4E49-9E4A-ADB3-AC1F166367F6}"/>
              </a:ext>
            </a:extLst>
          </p:cNvPr>
          <p:cNvSpPr txBox="1"/>
          <p:nvPr/>
        </p:nvSpPr>
        <p:spPr>
          <a:xfrm>
            <a:off x="7560336" y="4233343"/>
            <a:ext cx="655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pod</a:t>
            </a:r>
            <a:endParaRPr lang="en-US" sz="2400" b="1" dirty="0">
              <a:latin typeface="Abel" panose="02000506030000020004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703B1C-D8F7-634B-A1C9-7C37BACF82B3}"/>
              </a:ext>
            </a:extLst>
          </p:cNvPr>
          <p:cNvSpPr/>
          <p:nvPr/>
        </p:nvSpPr>
        <p:spPr>
          <a:xfrm>
            <a:off x="8216280" y="839387"/>
            <a:ext cx="2562519" cy="1033283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bel" panose="02000506030000020004" pitchFamily="2" charset="0"/>
              </a:rPr>
              <a:t>Ingress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bel" panose="02000506030000020004" pitchFamily="2" charset="0"/>
              </a:rPr>
              <a:t>External pod IP: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174.13.43.121:80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CD92E2-93E9-7D4A-8997-06560F2EF29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97540" y="1872670"/>
            <a:ext cx="1" cy="362259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B60171-BFD1-3347-8E37-A38B76A996EC}"/>
              </a:ext>
            </a:extLst>
          </p:cNvPr>
          <p:cNvSpPr/>
          <p:nvPr/>
        </p:nvSpPr>
        <p:spPr>
          <a:xfrm>
            <a:off x="8216279" y="2231429"/>
            <a:ext cx="2562519" cy="809085"/>
          </a:xfrm>
          <a:prstGeom prst="roundRect">
            <a:avLst>
              <a:gd name="adj" fmla="val 90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bel" panose="02000506030000020004" pitchFamily="2" charset="0"/>
              </a:rPr>
              <a:t>Internal node IP: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10.100.1.1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C7C737-4811-2041-9493-0881F527EFF9}"/>
              </a:ext>
            </a:extLst>
          </p:cNvPr>
          <p:cNvSpPr txBox="1"/>
          <p:nvPr/>
        </p:nvSpPr>
        <p:spPr>
          <a:xfrm>
            <a:off x="7527140" y="2809681"/>
            <a:ext cx="777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node</a:t>
            </a:r>
            <a:endParaRPr lang="en-US" sz="2400" b="1" dirty="0">
              <a:latin typeface="Abel" panose="0200050603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9A64FD-5D35-B24D-B22F-8DE6F35D941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497537" y="3053322"/>
            <a:ext cx="4" cy="251163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82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build="p"/>
      <p:bldP spid="5" grpId="0" animBg="1"/>
      <p:bldP spid="6" grpId="0" animBg="1"/>
      <p:bldP spid="7" grpId="0" animBg="1"/>
      <p:bldP spid="8" grpId="0" animBg="1"/>
      <p:bldP spid="12" grpId="0"/>
      <p:bldP spid="15" grpId="0" animBg="1"/>
      <p:bldP spid="28" grpId="0" animBg="1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7735" cy="4351338"/>
          </a:xfrm>
        </p:spPr>
        <p:txBody>
          <a:bodyPr>
            <a:normAutofit/>
          </a:bodyPr>
          <a:lstStyle/>
          <a:p>
            <a:r>
              <a:rPr lang="en-GB" dirty="0"/>
              <a:t>A Kubernetes Deployment is a file used to tell Kubernetes how to create or modify instances of the pods that hold a containerized application.</a:t>
            </a:r>
          </a:p>
          <a:p>
            <a:pPr lvl="1"/>
            <a:r>
              <a:rPr lang="en-US" dirty="0" err="1">
                <a:latin typeface="Courier" pitchFamily="2" charset="0"/>
              </a:rPr>
              <a:t>app:mini-hi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replicas:1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36</a:t>
            </a:fld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5C69-2A3F-EE4B-A411-D46055BEF67E}"/>
              </a:ext>
            </a:extLst>
          </p:cNvPr>
          <p:cNvSpPr/>
          <p:nvPr/>
        </p:nvSpPr>
        <p:spPr>
          <a:xfrm>
            <a:off x="5393771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D759D5-028E-AC45-B468-DDFB35B87D6C}"/>
              </a:ext>
            </a:extLst>
          </p:cNvPr>
          <p:cNvSpPr/>
          <p:nvPr/>
        </p:nvSpPr>
        <p:spPr>
          <a:xfrm>
            <a:off x="5492578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9E6C54-574C-3A4C-A2FC-77D7428D962B}"/>
              </a:ext>
            </a:extLst>
          </p:cNvPr>
          <p:cNvSpPr/>
          <p:nvPr/>
        </p:nvSpPr>
        <p:spPr>
          <a:xfrm>
            <a:off x="5767584" y="5105224"/>
            <a:ext cx="1406940" cy="927738"/>
          </a:xfrm>
          <a:prstGeom prst="roundRect">
            <a:avLst>
              <a:gd name="adj" fmla="val 90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11E10-84FC-7544-ADB0-C77BBE762197}"/>
              </a:ext>
            </a:extLst>
          </p:cNvPr>
          <p:cNvSpPr txBox="1"/>
          <p:nvPr/>
        </p:nvSpPr>
        <p:spPr>
          <a:xfrm>
            <a:off x="5461851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A82388-54E1-B149-BCB2-B4A419F0D3CD}"/>
              </a:ext>
            </a:extLst>
          </p:cNvPr>
          <p:cNvSpPr txBox="1"/>
          <p:nvPr/>
        </p:nvSpPr>
        <p:spPr>
          <a:xfrm>
            <a:off x="5346043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1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6532978-E262-6D4D-B319-C776367AAB43}"/>
              </a:ext>
            </a:extLst>
          </p:cNvPr>
          <p:cNvSpPr/>
          <p:nvPr/>
        </p:nvSpPr>
        <p:spPr>
          <a:xfrm>
            <a:off x="7630165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C8A980-FF04-8A41-9639-6E86187D7C5F}"/>
              </a:ext>
            </a:extLst>
          </p:cNvPr>
          <p:cNvSpPr/>
          <p:nvPr/>
        </p:nvSpPr>
        <p:spPr>
          <a:xfrm>
            <a:off x="7728972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31D72-0CAF-AC4F-8C16-DDF8AA20B56F}"/>
              </a:ext>
            </a:extLst>
          </p:cNvPr>
          <p:cNvSpPr txBox="1"/>
          <p:nvPr/>
        </p:nvSpPr>
        <p:spPr>
          <a:xfrm>
            <a:off x="7698245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2C8644-170A-CA42-B2BE-F44E0D247279}"/>
              </a:ext>
            </a:extLst>
          </p:cNvPr>
          <p:cNvSpPr txBox="1"/>
          <p:nvPr/>
        </p:nvSpPr>
        <p:spPr>
          <a:xfrm>
            <a:off x="7582437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2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097B559-C001-C14E-B7B5-89544CE6776A}"/>
              </a:ext>
            </a:extLst>
          </p:cNvPr>
          <p:cNvSpPr/>
          <p:nvPr/>
        </p:nvSpPr>
        <p:spPr>
          <a:xfrm>
            <a:off x="9866559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E7F98D-8DC9-7348-97C4-61CB9CC987A9}"/>
              </a:ext>
            </a:extLst>
          </p:cNvPr>
          <p:cNvSpPr/>
          <p:nvPr/>
        </p:nvSpPr>
        <p:spPr>
          <a:xfrm>
            <a:off x="9965366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3E4DD-535D-534F-B7A9-C3324BF48781}"/>
              </a:ext>
            </a:extLst>
          </p:cNvPr>
          <p:cNvSpPr txBox="1"/>
          <p:nvPr/>
        </p:nvSpPr>
        <p:spPr>
          <a:xfrm>
            <a:off x="9934639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1E87B4-5360-ED4E-995D-BADED2BC9C02}"/>
              </a:ext>
            </a:extLst>
          </p:cNvPr>
          <p:cNvSpPr txBox="1"/>
          <p:nvPr/>
        </p:nvSpPr>
        <p:spPr>
          <a:xfrm>
            <a:off x="9818831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3</a:t>
            </a:r>
            <a:endParaRPr lang="en-US" sz="2000" b="1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36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 animBg="1"/>
      <p:bldP spid="17" grpId="0" animBg="1"/>
      <p:bldP spid="18" grpId="0"/>
      <p:bldP spid="19" grpId="0"/>
      <p:bldP spid="25" grpId="0" animBg="1"/>
      <p:bldP spid="26" grpId="0" animBg="1"/>
      <p:bldP spid="28" grpId="0"/>
      <p:bldP spid="29" grpId="0"/>
      <p:bldP spid="35" grpId="0" animBg="1"/>
      <p:bldP spid="36" grpId="0" animBg="1"/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7735" cy="4351338"/>
          </a:xfrm>
        </p:spPr>
        <p:txBody>
          <a:bodyPr>
            <a:normAutofit/>
          </a:bodyPr>
          <a:lstStyle/>
          <a:p>
            <a:r>
              <a:rPr lang="en-GB" dirty="0"/>
              <a:t>A Kubernetes Deployment is a file used to tell Kubernetes how to create or modify instances of the pods that hold a containerized application.</a:t>
            </a:r>
          </a:p>
          <a:p>
            <a:pPr lvl="1"/>
            <a:r>
              <a:rPr lang="en-US" dirty="0" err="1">
                <a:latin typeface="Courier" pitchFamily="2" charset="0"/>
              </a:rPr>
              <a:t>app:mini-hi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replicas:1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37</a:t>
            </a:fld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5C69-2A3F-EE4B-A411-D46055BEF67E}"/>
              </a:ext>
            </a:extLst>
          </p:cNvPr>
          <p:cNvSpPr/>
          <p:nvPr/>
        </p:nvSpPr>
        <p:spPr>
          <a:xfrm>
            <a:off x="5393771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D759D5-028E-AC45-B468-DDFB35B87D6C}"/>
              </a:ext>
            </a:extLst>
          </p:cNvPr>
          <p:cNvSpPr/>
          <p:nvPr/>
        </p:nvSpPr>
        <p:spPr>
          <a:xfrm>
            <a:off x="5492578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9E6C54-574C-3A4C-A2FC-77D7428D962B}"/>
              </a:ext>
            </a:extLst>
          </p:cNvPr>
          <p:cNvSpPr/>
          <p:nvPr/>
        </p:nvSpPr>
        <p:spPr>
          <a:xfrm>
            <a:off x="5767584" y="5105224"/>
            <a:ext cx="1406940" cy="927738"/>
          </a:xfrm>
          <a:prstGeom prst="roundRect">
            <a:avLst>
              <a:gd name="adj" fmla="val 90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11E10-84FC-7544-ADB0-C77BBE762197}"/>
              </a:ext>
            </a:extLst>
          </p:cNvPr>
          <p:cNvSpPr txBox="1"/>
          <p:nvPr/>
        </p:nvSpPr>
        <p:spPr>
          <a:xfrm>
            <a:off x="5461851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A82388-54E1-B149-BCB2-B4A419F0D3CD}"/>
              </a:ext>
            </a:extLst>
          </p:cNvPr>
          <p:cNvSpPr txBox="1"/>
          <p:nvPr/>
        </p:nvSpPr>
        <p:spPr>
          <a:xfrm>
            <a:off x="5346043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1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9D54000-7A53-0849-A9CC-53914AB7A9DF}"/>
              </a:ext>
            </a:extLst>
          </p:cNvPr>
          <p:cNvSpPr/>
          <p:nvPr/>
        </p:nvSpPr>
        <p:spPr>
          <a:xfrm>
            <a:off x="7630165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70453-CC3E-E044-9AF1-BBEE809DF943}"/>
              </a:ext>
            </a:extLst>
          </p:cNvPr>
          <p:cNvSpPr/>
          <p:nvPr/>
        </p:nvSpPr>
        <p:spPr>
          <a:xfrm>
            <a:off x="7728972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D25B99-2144-CD43-A935-7C6BEF333DBE}"/>
              </a:ext>
            </a:extLst>
          </p:cNvPr>
          <p:cNvSpPr txBox="1"/>
          <p:nvPr/>
        </p:nvSpPr>
        <p:spPr>
          <a:xfrm>
            <a:off x="7698245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23534-5153-4846-83C5-643423A5A95F}"/>
              </a:ext>
            </a:extLst>
          </p:cNvPr>
          <p:cNvSpPr txBox="1"/>
          <p:nvPr/>
        </p:nvSpPr>
        <p:spPr>
          <a:xfrm>
            <a:off x="7582437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2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1D3A23-7523-D449-9E9E-555A1C5DF73A}"/>
              </a:ext>
            </a:extLst>
          </p:cNvPr>
          <p:cNvSpPr/>
          <p:nvPr/>
        </p:nvSpPr>
        <p:spPr>
          <a:xfrm>
            <a:off x="9866559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B70BFE4-091D-574B-AACD-2D5DA327B8E8}"/>
              </a:ext>
            </a:extLst>
          </p:cNvPr>
          <p:cNvSpPr/>
          <p:nvPr/>
        </p:nvSpPr>
        <p:spPr>
          <a:xfrm>
            <a:off x="9965366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48CE00-A1FC-A349-AA45-6920E09B1EC9}"/>
              </a:ext>
            </a:extLst>
          </p:cNvPr>
          <p:cNvSpPr txBox="1"/>
          <p:nvPr/>
        </p:nvSpPr>
        <p:spPr>
          <a:xfrm>
            <a:off x="9934639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4D9928-0FC3-4146-8AFC-0C30C6A411C5}"/>
              </a:ext>
            </a:extLst>
          </p:cNvPr>
          <p:cNvSpPr txBox="1"/>
          <p:nvPr/>
        </p:nvSpPr>
        <p:spPr>
          <a:xfrm>
            <a:off x="9818831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3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B867B03-D33E-A94A-A150-52154466C230}"/>
              </a:ext>
            </a:extLst>
          </p:cNvPr>
          <p:cNvSpPr/>
          <p:nvPr/>
        </p:nvSpPr>
        <p:spPr>
          <a:xfrm>
            <a:off x="7942674" y="5105224"/>
            <a:ext cx="1406940" cy="927738"/>
          </a:xfrm>
          <a:prstGeom prst="roundRect">
            <a:avLst>
              <a:gd name="adj" fmla="val 903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AB6D883-2A48-404D-88C3-9E90FCDBE664}"/>
              </a:ext>
            </a:extLst>
          </p:cNvPr>
          <p:cNvSpPr txBox="1">
            <a:spLocks/>
          </p:cNvSpPr>
          <p:nvPr/>
        </p:nvSpPr>
        <p:spPr>
          <a:xfrm>
            <a:off x="838199" y="4020843"/>
            <a:ext cx="2937011" cy="5615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Courier" pitchFamily="2" charset="0"/>
              </a:rPr>
              <a:t>replicas:2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33AD559-B765-E24B-9AF7-E6FAA31D9836}"/>
              </a:ext>
            </a:extLst>
          </p:cNvPr>
          <p:cNvSpPr/>
          <p:nvPr/>
        </p:nvSpPr>
        <p:spPr>
          <a:xfrm>
            <a:off x="7617169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rgbClr val="FF0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CA4153-68F6-B249-AE03-2DBD437D1821}"/>
              </a:ext>
            </a:extLst>
          </p:cNvPr>
          <p:cNvCxnSpPr>
            <a:cxnSpLocks/>
          </p:cNvCxnSpPr>
          <p:nvPr/>
        </p:nvCxnSpPr>
        <p:spPr>
          <a:xfrm>
            <a:off x="7664897" y="4428630"/>
            <a:ext cx="1989352" cy="185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78DE65-7438-BA47-8D0A-C734BEC2BB78}"/>
              </a:ext>
            </a:extLst>
          </p:cNvPr>
          <p:cNvCxnSpPr>
            <a:cxnSpLocks/>
          </p:cNvCxnSpPr>
          <p:nvPr/>
        </p:nvCxnSpPr>
        <p:spPr>
          <a:xfrm flipH="1">
            <a:off x="7707504" y="4428630"/>
            <a:ext cx="1890544" cy="185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84CB947-A37F-B748-8153-F04CA0B952AF}"/>
              </a:ext>
            </a:extLst>
          </p:cNvPr>
          <p:cNvSpPr txBox="1">
            <a:spLocks/>
          </p:cNvSpPr>
          <p:nvPr/>
        </p:nvSpPr>
        <p:spPr>
          <a:xfrm>
            <a:off x="838199" y="4451363"/>
            <a:ext cx="2937011" cy="5615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Failure?</a:t>
            </a:r>
          </a:p>
        </p:txBody>
      </p:sp>
    </p:spTree>
    <p:extLst>
      <p:ext uri="{BB962C8B-B14F-4D97-AF65-F5344CB8AC3E}">
        <p14:creationId xmlns:p14="http://schemas.microsoft.com/office/powerpoint/2010/main" val="38896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5" grpId="0" animBg="1"/>
      <p:bldP spid="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7735" cy="4351338"/>
          </a:xfrm>
        </p:spPr>
        <p:txBody>
          <a:bodyPr>
            <a:normAutofit/>
          </a:bodyPr>
          <a:lstStyle/>
          <a:p>
            <a:r>
              <a:rPr lang="en-GB" dirty="0"/>
              <a:t>A Kubernetes Deployment is a file used to tell Kubernetes how to create or modify instances of the pods that hold a containerized application.</a:t>
            </a:r>
          </a:p>
          <a:p>
            <a:pPr lvl="1"/>
            <a:r>
              <a:rPr lang="en-US" dirty="0" err="1">
                <a:latin typeface="Courier" pitchFamily="2" charset="0"/>
              </a:rPr>
              <a:t>app:mini-hi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replicas:1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38</a:t>
            </a:fld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5C69-2A3F-EE4B-A411-D46055BEF67E}"/>
              </a:ext>
            </a:extLst>
          </p:cNvPr>
          <p:cNvSpPr/>
          <p:nvPr/>
        </p:nvSpPr>
        <p:spPr>
          <a:xfrm>
            <a:off x="5393771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D759D5-028E-AC45-B468-DDFB35B87D6C}"/>
              </a:ext>
            </a:extLst>
          </p:cNvPr>
          <p:cNvSpPr/>
          <p:nvPr/>
        </p:nvSpPr>
        <p:spPr>
          <a:xfrm>
            <a:off x="5492578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9E6C54-574C-3A4C-A2FC-77D7428D962B}"/>
              </a:ext>
            </a:extLst>
          </p:cNvPr>
          <p:cNvSpPr/>
          <p:nvPr/>
        </p:nvSpPr>
        <p:spPr>
          <a:xfrm>
            <a:off x="5767584" y="5105224"/>
            <a:ext cx="1406940" cy="927738"/>
          </a:xfrm>
          <a:prstGeom prst="roundRect">
            <a:avLst>
              <a:gd name="adj" fmla="val 90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11E10-84FC-7544-ADB0-C77BBE762197}"/>
              </a:ext>
            </a:extLst>
          </p:cNvPr>
          <p:cNvSpPr txBox="1"/>
          <p:nvPr/>
        </p:nvSpPr>
        <p:spPr>
          <a:xfrm>
            <a:off x="5461851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A82388-54E1-B149-BCB2-B4A419F0D3CD}"/>
              </a:ext>
            </a:extLst>
          </p:cNvPr>
          <p:cNvSpPr txBox="1"/>
          <p:nvPr/>
        </p:nvSpPr>
        <p:spPr>
          <a:xfrm>
            <a:off x="5346043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1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9D54000-7A53-0849-A9CC-53914AB7A9DF}"/>
              </a:ext>
            </a:extLst>
          </p:cNvPr>
          <p:cNvSpPr/>
          <p:nvPr/>
        </p:nvSpPr>
        <p:spPr>
          <a:xfrm>
            <a:off x="7630165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70453-CC3E-E044-9AF1-BBEE809DF943}"/>
              </a:ext>
            </a:extLst>
          </p:cNvPr>
          <p:cNvSpPr/>
          <p:nvPr/>
        </p:nvSpPr>
        <p:spPr>
          <a:xfrm>
            <a:off x="7728972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D25B99-2144-CD43-A935-7C6BEF333DBE}"/>
              </a:ext>
            </a:extLst>
          </p:cNvPr>
          <p:cNvSpPr txBox="1"/>
          <p:nvPr/>
        </p:nvSpPr>
        <p:spPr>
          <a:xfrm>
            <a:off x="7698245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23534-5153-4846-83C5-643423A5A95F}"/>
              </a:ext>
            </a:extLst>
          </p:cNvPr>
          <p:cNvSpPr txBox="1"/>
          <p:nvPr/>
        </p:nvSpPr>
        <p:spPr>
          <a:xfrm>
            <a:off x="7582437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2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1D3A23-7523-D449-9E9E-555A1C5DF73A}"/>
              </a:ext>
            </a:extLst>
          </p:cNvPr>
          <p:cNvSpPr/>
          <p:nvPr/>
        </p:nvSpPr>
        <p:spPr>
          <a:xfrm>
            <a:off x="9866559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B70BFE4-091D-574B-AACD-2D5DA327B8E8}"/>
              </a:ext>
            </a:extLst>
          </p:cNvPr>
          <p:cNvSpPr/>
          <p:nvPr/>
        </p:nvSpPr>
        <p:spPr>
          <a:xfrm>
            <a:off x="9965366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48CE00-A1FC-A349-AA45-6920E09B1EC9}"/>
              </a:ext>
            </a:extLst>
          </p:cNvPr>
          <p:cNvSpPr txBox="1"/>
          <p:nvPr/>
        </p:nvSpPr>
        <p:spPr>
          <a:xfrm>
            <a:off x="9934639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4D9928-0FC3-4146-8AFC-0C30C6A411C5}"/>
              </a:ext>
            </a:extLst>
          </p:cNvPr>
          <p:cNvSpPr txBox="1"/>
          <p:nvPr/>
        </p:nvSpPr>
        <p:spPr>
          <a:xfrm>
            <a:off x="9818831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3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9AAC857-019B-5A41-8363-255FE95608EE}"/>
              </a:ext>
            </a:extLst>
          </p:cNvPr>
          <p:cNvSpPr/>
          <p:nvPr/>
        </p:nvSpPr>
        <p:spPr>
          <a:xfrm>
            <a:off x="10179068" y="5105224"/>
            <a:ext cx="1406940" cy="927738"/>
          </a:xfrm>
          <a:prstGeom prst="roundRect">
            <a:avLst>
              <a:gd name="adj" fmla="val 903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containerized app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AB6D883-2A48-404D-88C3-9E90FCDBE664}"/>
              </a:ext>
            </a:extLst>
          </p:cNvPr>
          <p:cNvSpPr txBox="1">
            <a:spLocks/>
          </p:cNvSpPr>
          <p:nvPr/>
        </p:nvSpPr>
        <p:spPr>
          <a:xfrm>
            <a:off x="838199" y="4020843"/>
            <a:ext cx="2937011" cy="5615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Courier" pitchFamily="2" charset="0"/>
              </a:rPr>
              <a:t>replicas:2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2ACECD6-A675-C141-A0F2-A8D48B60DB72}"/>
              </a:ext>
            </a:extLst>
          </p:cNvPr>
          <p:cNvSpPr/>
          <p:nvPr/>
        </p:nvSpPr>
        <p:spPr>
          <a:xfrm>
            <a:off x="7618307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rgbClr val="FF0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3EB862-D8E5-C946-A0A0-3DBE3F9FE3B6}"/>
              </a:ext>
            </a:extLst>
          </p:cNvPr>
          <p:cNvCxnSpPr>
            <a:cxnSpLocks/>
          </p:cNvCxnSpPr>
          <p:nvPr/>
        </p:nvCxnSpPr>
        <p:spPr>
          <a:xfrm>
            <a:off x="7666035" y="4428630"/>
            <a:ext cx="1989352" cy="185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AEE874-1174-FA40-B0A2-F5A7EF2F38DE}"/>
              </a:ext>
            </a:extLst>
          </p:cNvPr>
          <p:cNvCxnSpPr>
            <a:cxnSpLocks/>
          </p:cNvCxnSpPr>
          <p:nvPr/>
        </p:nvCxnSpPr>
        <p:spPr>
          <a:xfrm flipH="1">
            <a:off x="7708642" y="4428630"/>
            <a:ext cx="1890544" cy="185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7735" cy="4351338"/>
          </a:xfrm>
        </p:spPr>
        <p:txBody>
          <a:bodyPr>
            <a:normAutofit/>
          </a:bodyPr>
          <a:lstStyle/>
          <a:p>
            <a:r>
              <a:rPr lang="en-GB" dirty="0"/>
              <a:t>A Kubernetes Deployment is a file used to tell Kubernetes how to create or modify instances of the pods that hold a containerized application.</a:t>
            </a:r>
          </a:p>
          <a:p>
            <a:pPr lvl="1"/>
            <a:r>
              <a:rPr lang="en-US" dirty="0" err="1">
                <a:latin typeface="Courier" pitchFamily="2" charset="0"/>
              </a:rPr>
              <a:t>app:mini-hi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>
                <a:latin typeface="Courier" pitchFamily="2" charset="0"/>
              </a:rPr>
              <a:t>replicas:10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39</a:t>
            </a:fld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5C69-2A3F-EE4B-A411-D46055BEF67E}"/>
              </a:ext>
            </a:extLst>
          </p:cNvPr>
          <p:cNvSpPr/>
          <p:nvPr/>
        </p:nvSpPr>
        <p:spPr>
          <a:xfrm>
            <a:off x="5393771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D759D5-028E-AC45-B468-DDFB35B87D6C}"/>
              </a:ext>
            </a:extLst>
          </p:cNvPr>
          <p:cNvSpPr/>
          <p:nvPr/>
        </p:nvSpPr>
        <p:spPr>
          <a:xfrm>
            <a:off x="5492578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11E10-84FC-7544-ADB0-C77BBE762197}"/>
              </a:ext>
            </a:extLst>
          </p:cNvPr>
          <p:cNvSpPr txBox="1"/>
          <p:nvPr/>
        </p:nvSpPr>
        <p:spPr>
          <a:xfrm>
            <a:off x="5461851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A82388-54E1-B149-BCB2-B4A419F0D3CD}"/>
              </a:ext>
            </a:extLst>
          </p:cNvPr>
          <p:cNvSpPr txBox="1"/>
          <p:nvPr/>
        </p:nvSpPr>
        <p:spPr>
          <a:xfrm>
            <a:off x="5346043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1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6532978-E262-6D4D-B319-C776367AAB43}"/>
              </a:ext>
            </a:extLst>
          </p:cNvPr>
          <p:cNvSpPr/>
          <p:nvPr/>
        </p:nvSpPr>
        <p:spPr>
          <a:xfrm>
            <a:off x="7630165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C8A980-FF04-8A41-9639-6E86187D7C5F}"/>
              </a:ext>
            </a:extLst>
          </p:cNvPr>
          <p:cNvSpPr/>
          <p:nvPr/>
        </p:nvSpPr>
        <p:spPr>
          <a:xfrm>
            <a:off x="7728972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31D72-0CAF-AC4F-8C16-DDF8AA20B56F}"/>
              </a:ext>
            </a:extLst>
          </p:cNvPr>
          <p:cNvSpPr txBox="1"/>
          <p:nvPr/>
        </p:nvSpPr>
        <p:spPr>
          <a:xfrm>
            <a:off x="7698245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2C8644-170A-CA42-B2BE-F44E0D247279}"/>
              </a:ext>
            </a:extLst>
          </p:cNvPr>
          <p:cNvSpPr txBox="1"/>
          <p:nvPr/>
        </p:nvSpPr>
        <p:spPr>
          <a:xfrm>
            <a:off x="7582437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2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097B559-C001-C14E-B7B5-89544CE6776A}"/>
              </a:ext>
            </a:extLst>
          </p:cNvPr>
          <p:cNvSpPr/>
          <p:nvPr/>
        </p:nvSpPr>
        <p:spPr>
          <a:xfrm>
            <a:off x="9866559" y="4325052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E7F98D-8DC9-7348-97C4-61CB9CC987A9}"/>
              </a:ext>
            </a:extLst>
          </p:cNvPr>
          <p:cNvSpPr/>
          <p:nvPr/>
        </p:nvSpPr>
        <p:spPr>
          <a:xfrm>
            <a:off x="9965366" y="4721049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3E4DD-535D-534F-B7A9-C3324BF48781}"/>
              </a:ext>
            </a:extLst>
          </p:cNvPr>
          <p:cNvSpPr txBox="1"/>
          <p:nvPr/>
        </p:nvSpPr>
        <p:spPr>
          <a:xfrm>
            <a:off x="9934639" y="4721050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1E87B4-5360-ED4E-995D-BADED2BC9C02}"/>
              </a:ext>
            </a:extLst>
          </p:cNvPr>
          <p:cNvSpPr txBox="1"/>
          <p:nvPr/>
        </p:nvSpPr>
        <p:spPr>
          <a:xfrm>
            <a:off x="9818831" y="4325052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3</a:t>
            </a:r>
            <a:endParaRPr lang="en-US" sz="2000" b="1" dirty="0">
              <a:latin typeface="Abel" panose="0200050603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F9F26-DDF2-FE45-9316-0EF15330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00" y="5631376"/>
            <a:ext cx="755650" cy="463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6239F3-86DA-0041-B4FC-E9D2BC57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00" y="5121159"/>
            <a:ext cx="755650" cy="46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49F4D-0832-6D43-B346-3F44E9D0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74" y="5121159"/>
            <a:ext cx="755650" cy="463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699648-E098-504B-980A-62056E6E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77" y="5631376"/>
            <a:ext cx="755650" cy="46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1F3198-0FFB-5A45-B16D-2593E724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77" y="5121159"/>
            <a:ext cx="755650" cy="463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C1A9AF-7A67-7640-A954-0999FFA8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51" y="5121159"/>
            <a:ext cx="755650" cy="463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1ADE91-C1DD-3943-BC2A-56BDC307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765" y="5631376"/>
            <a:ext cx="755650" cy="4635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7FD280-B270-7446-A97F-297B4D5D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765" y="5121159"/>
            <a:ext cx="755650" cy="463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9BF5FF-BE96-AD42-8294-33E2723C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039" y="5121159"/>
            <a:ext cx="755650" cy="4635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B51096-BD7E-644F-8B4F-1AEA6F1A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039" y="5637669"/>
            <a:ext cx="7556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373FF6-581E-AF41-BA17-AE7D7BAF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orchestration?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D1351-BC19-1F49-B544-CE789C39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Orchestration is the automated configuration, management, and coordination of computer systems, applications, and services.</a:t>
            </a:r>
          </a:p>
          <a:p>
            <a:pPr lvl="1"/>
            <a:r>
              <a:rPr lang="en-GB" dirty="0"/>
              <a:t>Orchestration helps IT to more easily manage complex tasks and workflows.</a:t>
            </a:r>
          </a:p>
          <a:p>
            <a:r>
              <a:rPr lang="en-GB" dirty="0"/>
              <a:t>IT teams must manage many servers and applications but doing so manually isn’t a scalable strategy. </a:t>
            </a:r>
          </a:p>
          <a:p>
            <a:pPr lvl="1"/>
            <a:r>
              <a:rPr lang="en-GB" dirty="0"/>
              <a:t>The more complex an IT system, the more complex managing all the moving parts can become.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773EA-7EB3-CA45-A352-A7CC1DB4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6C5-5AE8-CA46-AD40-3E9EE6FB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243C-A748-2C42-A175-3D98DF3D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16297" cy="4351338"/>
          </a:xfrm>
        </p:spPr>
        <p:txBody>
          <a:bodyPr>
            <a:normAutofit/>
          </a:bodyPr>
          <a:lstStyle/>
          <a:p>
            <a:r>
              <a:rPr lang="en-GB" dirty="0"/>
              <a:t>You can update your software (containers) on the fly.</a:t>
            </a:r>
          </a:p>
          <a:p>
            <a:pPr lvl="1"/>
            <a:r>
              <a:rPr lang="en-US" sz="2800" dirty="0"/>
              <a:t>From </a:t>
            </a:r>
          </a:p>
          <a:p>
            <a:pPr lvl="2"/>
            <a:r>
              <a:rPr lang="en-US" dirty="0">
                <a:latin typeface="Courier" pitchFamily="2" charset="0"/>
              </a:rPr>
              <a:t>image: mini-hi:1</a:t>
            </a:r>
          </a:p>
          <a:p>
            <a:pPr lvl="1"/>
            <a:r>
              <a:rPr lang="en-US" sz="2800" dirty="0"/>
              <a:t>To</a:t>
            </a:r>
          </a:p>
          <a:p>
            <a:pPr lvl="2"/>
            <a:r>
              <a:rPr lang="en-US" dirty="0">
                <a:latin typeface="Courier" pitchFamily="2" charset="0"/>
              </a:rPr>
              <a:t>image: mini-hi:2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459-80B7-B342-849B-906BE63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40</a:t>
            </a:fld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E4B677B-E0CF-AC45-91F6-E078A6FC02CC}"/>
              </a:ext>
            </a:extLst>
          </p:cNvPr>
          <p:cNvSpPr/>
          <p:nvPr/>
        </p:nvSpPr>
        <p:spPr>
          <a:xfrm>
            <a:off x="5260957" y="3947318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DAE2116-1DDD-5E43-B0F4-3BB2858B32C5}"/>
              </a:ext>
            </a:extLst>
          </p:cNvPr>
          <p:cNvSpPr/>
          <p:nvPr/>
        </p:nvSpPr>
        <p:spPr>
          <a:xfrm>
            <a:off x="5359764" y="4343315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46BB69-2A21-CF41-BDDD-9373D1CB682F}"/>
              </a:ext>
            </a:extLst>
          </p:cNvPr>
          <p:cNvSpPr txBox="1"/>
          <p:nvPr/>
        </p:nvSpPr>
        <p:spPr>
          <a:xfrm>
            <a:off x="5329037" y="4343316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C1D9FF-BB82-C540-BAAA-5B23757803BF}"/>
              </a:ext>
            </a:extLst>
          </p:cNvPr>
          <p:cNvSpPr txBox="1"/>
          <p:nvPr/>
        </p:nvSpPr>
        <p:spPr>
          <a:xfrm>
            <a:off x="5213229" y="3947318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1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16E6DE7-6419-AD4F-AB37-20362ADAA84D}"/>
              </a:ext>
            </a:extLst>
          </p:cNvPr>
          <p:cNvSpPr/>
          <p:nvPr/>
        </p:nvSpPr>
        <p:spPr>
          <a:xfrm>
            <a:off x="7496913" y="3947318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5A69747-244F-6340-B339-8F467C1853CB}"/>
              </a:ext>
            </a:extLst>
          </p:cNvPr>
          <p:cNvSpPr/>
          <p:nvPr/>
        </p:nvSpPr>
        <p:spPr>
          <a:xfrm>
            <a:off x="7595720" y="4343315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D23E6-1EAC-6C47-8034-803E7EF17A8F}"/>
              </a:ext>
            </a:extLst>
          </p:cNvPr>
          <p:cNvSpPr txBox="1"/>
          <p:nvPr/>
        </p:nvSpPr>
        <p:spPr>
          <a:xfrm>
            <a:off x="7564993" y="4343316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0AAD2-236C-B64A-AA63-BA3126DE7086}"/>
              </a:ext>
            </a:extLst>
          </p:cNvPr>
          <p:cNvSpPr txBox="1"/>
          <p:nvPr/>
        </p:nvSpPr>
        <p:spPr>
          <a:xfrm>
            <a:off x="7449185" y="3947318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2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871E0C8-2681-A448-B673-F80DB5E4AFE8}"/>
              </a:ext>
            </a:extLst>
          </p:cNvPr>
          <p:cNvSpPr/>
          <p:nvPr/>
        </p:nvSpPr>
        <p:spPr>
          <a:xfrm>
            <a:off x="9775119" y="3947318"/>
            <a:ext cx="2062106" cy="1986848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741AF02-F30B-C54A-ACB6-EBB80F02BAEE}"/>
              </a:ext>
            </a:extLst>
          </p:cNvPr>
          <p:cNvSpPr/>
          <p:nvPr/>
        </p:nvSpPr>
        <p:spPr>
          <a:xfrm>
            <a:off x="9873926" y="4343315"/>
            <a:ext cx="1834345" cy="1496031"/>
          </a:xfrm>
          <a:prstGeom prst="roundRect">
            <a:avLst>
              <a:gd name="adj" fmla="val 9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505378-CEC1-7443-8E62-42189ADA1488}"/>
              </a:ext>
            </a:extLst>
          </p:cNvPr>
          <p:cNvSpPr txBox="1"/>
          <p:nvPr/>
        </p:nvSpPr>
        <p:spPr>
          <a:xfrm>
            <a:off x="9843199" y="4343316"/>
            <a:ext cx="6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pod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BA098-6D84-6943-8BEF-AA0E630E8C02}"/>
              </a:ext>
            </a:extLst>
          </p:cNvPr>
          <p:cNvSpPr txBox="1"/>
          <p:nvPr/>
        </p:nvSpPr>
        <p:spPr>
          <a:xfrm>
            <a:off x="9727391" y="3947318"/>
            <a:ext cx="910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node 3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BD366A-0378-B247-8CC4-9E32B6AFB197}"/>
              </a:ext>
            </a:extLst>
          </p:cNvPr>
          <p:cNvSpPr/>
          <p:nvPr/>
        </p:nvSpPr>
        <p:spPr>
          <a:xfrm>
            <a:off x="7488107" y="2112872"/>
            <a:ext cx="2062106" cy="643706"/>
          </a:xfrm>
          <a:prstGeom prst="roundRect">
            <a:avLst>
              <a:gd name="adj" fmla="val 90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bel" panose="02000506030000020004" pitchFamily="2" charset="0"/>
              </a:rPr>
              <a:t>Service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D15BAE-5040-B343-8D4F-C9B9E0E89CD3}"/>
              </a:ext>
            </a:extLst>
          </p:cNvPr>
          <p:cNvCxnSpPr>
            <a:cxnSpLocks/>
            <a:stCxn id="40" idx="2"/>
            <a:endCxn id="20" idx="0"/>
          </p:cNvCxnSpPr>
          <p:nvPr/>
        </p:nvCxnSpPr>
        <p:spPr>
          <a:xfrm flipH="1">
            <a:off x="5857095" y="2756578"/>
            <a:ext cx="2662065" cy="197454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2A4FB2-687C-C74E-AB47-FCC8468D42CE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8519160" y="2756578"/>
            <a:ext cx="1852097" cy="198002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427621-5134-FE4F-8493-DA8028FA5E6D}"/>
              </a:ext>
            </a:extLst>
          </p:cNvPr>
          <p:cNvCxnSpPr>
            <a:cxnSpLocks/>
            <a:stCxn id="40" idx="2"/>
            <a:endCxn id="60" idx="0"/>
          </p:cNvCxnSpPr>
          <p:nvPr/>
        </p:nvCxnSpPr>
        <p:spPr>
          <a:xfrm flipH="1">
            <a:off x="8093051" y="2756578"/>
            <a:ext cx="426109" cy="196589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42AFD-13E4-B340-AFC2-E1AF499E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39" y="4731125"/>
            <a:ext cx="890711" cy="546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D72925-8408-2E4E-9037-231648EF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75" y="5091831"/>
            <a:ext cx="1070434" cy="6566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E897610-D58C-4046-BF97-C553013D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695" y="4722470"/>
            <a:ext cx="890711" cy="54640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B3019A-734B-6643-8AA4-D151A3A7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631" y="5083176"/>
            <a:ext cx="1070434" cy="65665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F9D1020-899C-C940-A7FE-3A91CFF8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901" y="4736599"/>
            <a:ext cx="890711" cy="5464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DB547E7-0F29-164A-92F8-96626822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837" y="5097305"/>
            <a:ext cx="1070434" cy="65665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A369DC-610B-D04A-BCCD-2A3E62029708}"/>
              </a:ext>
            </a:extLst>
          </p:cNvPr>
          <p:cNvCxnSpPr>
            <a:cxnSpLocks/>
            <a:stCxn id="40" idx="2"/>
            <a:endCxn id="63" idx="0"/>
          </p:cNvCxnSpPr>
          <p:nvPr/>
        </p:nvCxnSpPr>
        <p:spPr>
          <a:xfrm>
            <a:off x="8519160" y="2756578"/>
            <a:ext cx="2653894" cy="2340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A1B255-3702-E148-AE53-D33612B7ACAE}"/>
              </a:ext>
            </a:extLst>
          </p:cNvPr>
          <p:cNvCxnSpPr>
            <a:cxnSpLocks/>
            <a:stCxn id="40" idx="2"/>
            <a:endCxn id="61" idx="0"/>
          </p:cNvCxnSpPr>
          <p:nvPr/>
        </p:nvCxnSpPr>
        <p:spPr>
          <a:xfrm>
            <a:off x="8519160" y="2756578"/>
            <a:ext cx="375688" cy="232659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00640F-E8A8-854C-A4A2-5A565B34A185}"/>
              </a:ext>
            </a:extLst>
          </p:cNvPr>
          <p:cNvCxnSpPr>
            <a:cxnSpLocks/>
            <a:stCxn id="40" idx="2"/>
            <a:endCxn id="21" idx="0"/>
          </p:cNvCxnSpPr>
          <p:nvPr/>
        </p:nvCxnSpPr>
        <p:spPr>
          <a:xfrm flipH="1">
            <a:off x="6658892" y="2756578"/>
            <a:ext cx="1860268" cy="233525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5E34B2-9FE8-E848-B151-C6DD25324369}"/>
              </a:ext>
            </a:extLst>
          </p:cNvPr>
          <p:cNvSpPr/>
          <p:nvPr/>
        </p:nvSpPr>
        <p:spPr>
          <a:xfrm>
            <a:off x="8435661" y="527291"/>
            <a:ext cx="3596978" cy="123536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D48AC-CBAD-426D-9BEC-4A24305F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DA76-9243-4E5A-ADE5-D5DC1C7F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256"/>
            <a:ext cx="10689077" cy="4813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Bonus Lab</a:t>
            </a:r>
          </a:p>
          <a:p>
            <a:pPr lvl="1"/>
            <a:r>
              <a:rPr lang="en-GB" sz="2800" dirty="0">
                <a:hlinkClick r:id="rId2" tooltip="Class-Bonus"/>
              </a:rPr>
              <a:t>Class-Bonus</a:t>
            </a:r>
          </a:p>
          <a:p>
            <a:pPr marL="914400" lvl="2" indent="0">
              <a:buNone/>
            </a:pPr>
            <a:endParaRPr lang="en-GB" sz="3200" dirty="0"/>
          </a:p>
          <a:p>
            <a:r>
              <a:rPr lang="en-GB" sz="3200" dirty="0"/>
              <a:t>Did you complete Bonus class?</a:t>
            </a:r>
          </a:p>
          <a:p>
            <a:pPr lvl="1"/>
            <a:r>
              <a:rPr lang="en-GB" sz="2800" dirty="0"/>
              <a:t>Deploy your </a:t>
            </a:r>
            <a:r>
              <a:rPr lang="en-GB" sz="2800" dirty="0" err="1"/>
              <a:t>MiniPost</a:t>
            </a:r>
            <a:r>
              <a:rPr lang="en-GB" sz="2800" dirty="0"/>
              <a:t> using a private </a:t>
            </a:r>
            <a:r>
              <a:rPr lang="en-GB" sz="2800" dirty="0" err="1"/>
              <a:t>DockerHub</a:t>
            </a:r>
            <a:r>
              <a:rPr lang="en-GB" sz="2800" dirty="0"/>
              <a:t> image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4482AA2-F26E-DF43-9265-0F5DF37D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37" y="527291"/>
            <a:ext cx="1503386" cy="127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34211-0EEF-2944-8084-89ABFC3F2860}"/>
              </a:ext>
            </a:extLst>
          </p:cNvPr>
          <p:cNvSpPr txBox="1"/>
          <p:nvPr/>
        </p:nvSpPr>
        <p:spPr>
          <a:xfrm>
            <a:off x="9545912" y="562322"/>
            <a:ext cx="2486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Abel" panose="02000506030000020004" pitchFamily="2" charset="0"/>
              </a:rPr>
              <a:t>When you finished, delete your Kubernetes cluster!</a:t>
            </a:r>
            <a:endParaRPr lang="en-US" sz="2400" b="1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A59A-ED6E-BD49-A582-10C53B70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7A0D-77DE-CC40-8D94-1EE43D0E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Kubernetes?</a:t>
            </a:r>
          </a:p>
          <a:p>
            <a:r>
              <a:rPr lang="en-US" dirty="0"/>
              <a:t>Why it is important to use Kubernetes? </a:t>
            </a:r>
          </a:p>
          <a:p>
            <a:r>
              <a:rPr lang="en-US" dirty="0"/>
              <a:t>What problems does it solve?</a:t>
            </a:r>
          </a:p>
          <a:p>
            <a:r>
              <a:rPr lang="en-US" dirty="0"/>
              <a:t>How do you setup a GKE cluster and deploy an app?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27528-1C02-5F40-93A7-FEE34606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000" dirty="0"/>
              <a:t>What is Infrastructure as Code?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16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940-ED45-4DE6-9201-B3F7A03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DevOps:</a:t>
            </a:r>
            <a:r>
              <a:rPr lang="en-GB" dirty="0"/>
              <a:t> from your laptop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33AB-CCDF-41CE-8B14-813C9961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44</a:t>
            </a:fld>
            <a:endParaRPr lang="en-GB"/>
          </a:p>
        </p:txBody>
      </p:sp>
      <p:pic>
        <p:nvPicPr>
          <p:cNvPr id="5122" name="Picture 2" descr="Css, programming, coding, js, java, html icon - Free download">
            <a:extLst>
              <a:ext uri="{FF2B5EF4-FFF2-40B4-BE49-F238E27FC236}">
                <a16:creationId xmlns:a16="http://schemas.microsoft.com/office/drawing/2014/main" id="{0A1BBA40-DFD4-CC46-A83F-D97D81EE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3" y="2197504"/>
            <a:ext cx="590077" cy="5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383C55-B8E8-814C-A78A-AC241879F5D3}"/>
              </a:ext>
            </a:extLst>
          </p:cNvPr>
          <p:cNvGrpSpPr/>
          <p:nvPr/>
        </p:nvGrpSpPr>
        <p:grpSpPr>
          <a:xfrm>
            <a:off x="2206548" y="5475571"/>
            <a:ext cx="490975" cy="490975"/>
            <a:chOff x="2723792" y="3919163"/>
            <a:chExt cx="490975" cy="490975"/>
          </a:xfrm>
        </p:grpSpPr>
        <p:pic>
          <p:nvPicPr>
            <p:cNvPr id="5124" name="Picture 4" descr="Git, commit, duotone">
              <a:extLst>
                <a:ext uri="{FF2B5EF4-FFF2-40B4-BE49-F238E27FC236}">
                  <a16:creationId xmlns:a16="http://schemas.microsoft.com/office/drawing/2014/main" id="{EAAAA335-4169-5340-A16B-9952E4627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084" y="4008455"/>
              <a:ext cx="312390" cy="31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Code">
              <a:extLst>
                <a:ext uri="{FF2B5EF4-FFF2-40B4-BE49-F238E27FC236}">
                  <a16:creationId xmlns:a16="http://schemas.microsoft.com/office/drawing/2014/main" id="{753A5C16-27D5-7142-AE48-66E66D8F2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792" y="3919163"/>
              <a:ext cx="490975" cy="49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8DD6778-3597-B047-BEF1-20A4C640C081}"/>
              </a:ext>
            </a:extLst>
          </p:cNvPr>
          <p:cNvSpPr/>
          <p:nvPr/>
        </p:nvSpPr>
        <p:spPr>
          <a:xfrm>
            <a:off x="838200" y="2045321"/>
            <a:ext cx="896245" cy="894442"/>
          </a:xfrm>
          <a:prstGeom prst="ellipse">
            <a:avLst/>
          </a:prstGeom>
          <a:noFill/>
          <a:ln w="28575">
            <a:solidFill>
              <a:srgbClr val="8E8E8E"/>
            </a:solidFill>
          </a:ln>
          <a:effectLst>
            <a:outerShdw blurRad="221696" dist="101851" dir="6960000" sx="97978" sy="97978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18BBA7-AD80-2047-95A9-8F2F664EDB4B}"/>
              </a:ext>
            </a:extLst>
          </p:cNvPr>
          <p:cNvSpPr/>
          <p:nvPr/>
        </p:nvSpPr>
        <p:spPr>
          <a:xfrm>
            <a:off x="2004459" y="5267422"/>
            <a:ext cx="896245" cy="894442"/>
          </a:xfrm>
          <a:prstGeom prst="ellipse">
            <a:avLst/>
          </a:prstGeom>
          <a:noFill/>
          <a:ln w="28575">
            <a:solidFill>
              <a:srgbClr val="8E8E8E"/>
            </a:solidFill>
          </a:ln>
          <a:effectLst>
            <a:outerShdw blurRad="221696" dist="101851" dir="6960000" sx="97978" sy="97978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30" name="Picture 10" descr="Tools, working, options, preferences, settings, tool">
            <a:extLst>
              <a:ext uri="{FF2B5EF4-FFF2-40B4-BE49-F238E27FC236}">
                <a16:creationId xmlns:a16="http://schemas.microsoft.com/office/drawing/2014/main" id="{E023C76D-C5EB-4741-B588-F184F3B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516" y="3746958"/>
            <a:ext cx="392192" cy="3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ears">
            <a:extLst>
              <a:ext uri="{FF2B5EF4-FFF2-40B4-BE49-F238E27FC236}">
                <a16:creationId xmlns:a16="http://schemas.microsoft.com/office/drawing/2014/main" id="{7E23F085-3DD0-4E4D-9372-F107DED6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66" y="3682719"/>
            <a:ext cx="481763" cy="4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Browser, gears, staging, website, window">
            <a:extLst>
              <a:ext uri="{FF2B5EF4-FFF2-40B4-BE49-F238E27FC236}">
                <a16:creationId xmlns:a16="http://schemas.microsoft.com/office/drawing/2014/main" id="{3A91B6AC-BF05-B944-9488-26A036FE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64" y="3481990"/>
            <a:ext cx="966211" cy="9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2265B-3074-D746-B457-71572DBC66FE}"/>
              </a:ext>
            </a:extLst>
          </p:cNvPr>
          <p:cNvCxnSpPr/>
          <p:nvPr/>
        </p:nvCxnSpPr>
        <p:spPr>
          <a:xfrm>
            <a:off x="1211376" y="3589822"/>
            <a:ext cx="0" cy="745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6FBE4-A2D4-E94E-BA23-1BA6408D9CF4}"/>
              </a:ext>
            </a:extLst>
          </p:cNvPr>
          <p:cNvCxnSpPr>
            <a:cxnSpLocks/>
            <a:stCxn id="95" idx="2"/>
          </p:cNvCxnSpPr>
          <p:nvPr/>
        </p:nvCxnSpPr>
        <p:spPr>
          <a:xfrm flipH="1" flipV="1">
            <a:off x="1205093" y="4335007"/>
            <a:ext cx="9612012" cy="16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3B0BCF-2B25-BF43-8FE5-7C4ACA10C9A6}"/>
              </a:ext>
            </a:extLst>
          </p:cNvPr>
          <p:cNvSpPr/>
          <p:nvPr/>
        </p:nvSpPr>
        <p:spPr>
          <a:xfrm>
            <a:off x="1126985" y="3398488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00DA8-7FF6-554A-ABA7-A63A4D7341F3}"/>
              </a:ext>
            </a:extLst>
          </p:cNvPr>
          <p:cNvSpPr txBox="1"/>
          <p:nvPr/>
        </p:nvSpPr>
        <p:spPr>
          <a:xfrm>
            <a:off x="938855" y="29855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FE4A7C-3316-5644-8F29-23D15EBB591E}"/>
              </a:ext>
            </a:extLst>
          </p:cNvPr>
          <p:cNvSpPr txBox="1"/>
          <p:nvPr/>
        </p:nvSpPr>
        <p:spPr>
          <a:xfrm>
            <a:off x="2018263" y="614178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Commit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CD8329-CE4B-4048-9226-BC9CE44EE2EF}"/>
              </a:ext>
            </a:extLst>
          </p:cNvPr>
          <p:cNvCxnSpPr>
            <a:cxnSpLocks/>
            <a:stCxn id="45" idx="0"/>
            <a:endCxn id="41" idx="4"/>
          </p:cNvCxnSpPr>
          <p:nvPr/>
        </p:nvCxnSpPr>
        <p:spPr>
          <a:xfrm flipV="1">
            <a:off x="2452037" y="4437848"/>
            <a:ext cx="5364" cy="455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93A3615-A8E1-9B42-932D-7E5A97D1CAAD}"/>
              </a:ext>
            </a:extLst>
          </p:cNvPr>
          <p:cNvSpPr/>
          <p:nvPr/>
        </p:nvSpPr>
        <p:spPr>
          <a:xfrm>
            <a:off x="2354065" y="4893689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925528-6ACC-DE41-A259-11CF4325654B}"/>
              </a:ext>
            </a:extLst>
          </p:cNvPr>
          <p:cNvSpPr/>
          <p:nvPr/>
        </p:nvSpPr>
        <p:spPr>
          <a:xfrm>
            <a:off x="2359429" y="4246695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68C0E7-2145-FC49-94BC-E585C07FAAE9}"/>
              </a:ext>
            </a:extLst>
          </p:cNvPr>
          <p:cNvSpPr txBox="1"/>
          <p:nvPr/>
        </p:nvSpPr>
        <p:spPr>
          <a:xfrm>
            <a:off x="4129280" y="4471271"/>
            <a:ext cx="61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Build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53857E-D52C-3C45-8C36-3E5BA47AF9A8}"/>
              </a:ext>
            </a:extLst>
          </p:cNvPr>
          <p:cNvSpPr txBox="1"/>
          <p:nvPr/>
        </p:nvSpPr>
        <p:spPr>
          <a:xfrm>
            <a:off x="5025862" y="4430644"/>
            <a:ext cx="67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Unit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Tests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863FE3-DE4D-924E-876D-922DF86317BE}"/>
              </a:ext>
            </a:extLst>
          </p:cNvPr>
          <p:cNvSpPr txBox="1"/>
          <p:nvPr/>
        </p:nvSpPr>
        <p:spPr>
          <a:xfrm>
            <a:off x="5837337" y="4454381"/>
            <a:ext cx="1138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Integration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Tests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03F2C2-1773-FF40-A2E0-0F498F0A93C8}"/>
              </a:ext>
            </a:extLst>
          </p:cNvPr>
          <p:cNvSpPr txBox="1"/>
          <p:nvPr/>
        </p:nvSpPr>
        <p:spPr>
          <a:xfrm>
            <a:off x="8050428" y="4524357"/>
            <a:ext cx="80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Review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CBFF90-769C-314D-A707-6EFEE74AB6B4}"/>
              </a:ext>
            </a:extLst>
          </p:cNvPr>
          <p:cNvSpPr txBox="1"/>
          <p:nvPr/>
        </p:nvSpPr>
        <p:spPr>
          <a:xfrm>
            <a:off x="9206846" y="450737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Staging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E495129-BA42-ED4A-BD2C-799CB36D167E}"/>
              </a:ext>
            </a:extLst>
          </p:cNvPr>
          <p:cNvSpPr txBox="1"/>
          <p:nvPr/>
        </p:nvSpPr>
        <p:spPr>
          <a:xfrm>
            <a:off x="10340534" y="450239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Production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285528-ADE8-D045-8423-EB4753B9FB4C}"/>
              </a:ext>
            </a:extLst>
          </p:cNvPr>
          <p:cNvSpPr txBox="1"/>
          <p:nvPr/>
        </p:nvSpPr>
        <p:spPr>
          <a:xfrm>
            <a:off x="4946947" y="2775250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CI Pipeline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DA8E96-F221-F344-9808-2C317E671053}"/>
              </a:ext>
            </a:extLst>
          </p:cNvPr>
          <p:cNvSpPr txBox="1"/>
          <p:nvPr/>
        </p:nvSpPr>
        <p:spPr>
          <a:xfrm>
            <a:off x="9118709" y="247184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CD Pipeline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32FF3F5-DE40-3B4E-99CE-56150BA81E9E}"/>
              </a:ext>
            </a:extLst>
          </p:cNvPr>
          <p:cNvSpPr/>
          <p:nvPr/>
        </p:nvSpPr>
        <p:spPr>
          <a:xfrm>
            <a:off x="4345215" y="4240681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B3C0C33-2A5F-9141-81D2-5D87C0E93FFD}"/>
              </a:ext>
            </a:extLst>
          </p:cNvPr>
          <p:cNvSpPr/>
          <p:nvPr/>
        </p:nvSpPr>
        <p:spPr>
          <a:xfrm>
            <a:off x="5242651" y="4253817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3859505-3C60-414B-A347-1FF743DE725F}"/>
              </a:ext>
            </a:extLst>
          </p:cNvPr>
          <p:cNvSpPr/>
          <p:nvPr/>
        </p:nvSpPr>
        <p:spPr>
          <a:xfrm>
            <a:off x="6290164" y="4255648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B2D415B-AE55-B44C-B760-AC61C022CC32}"/>
              </a:ext>
            </a:extLst>
          </p:cNvPr>
          <p:cNvSpPr/>
          <p:nvPr/>
        </p:nvSpPr>
        <p:spPr>
          <a:xfrm>
            <a:off x="8328874" y="4237547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1D4DA2-957C-0A4A-AFF0-0A95C495EC0C}"/>
              </a:ext>
            </a:extLst>
          </p:cNvPr>
          <p:cNvSpPr/>
          <p:nvPr/>
        </p:nvSpPr>
        <p:spPr>
          <a:xfrm>
            <a:off x="9538656" y="4250870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A3D4548-992D-D94C-BC3B-6A2EB3681A3F}"/>
              </a:ext>
            </a:extLst>
          </p:cNvPr>
          <p:cNvSpPr/>
          <p:nvPr/>
        </p:nvSpPr>
        <p:spPr>
          <a:xfrm>
            <a:off x="10817105" y="4255511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0874AF-90E3-0149-8A8B-4E1A87E63994}"/>
              </a:ext>
            </a:extLst>
          </p:cNvPr>
          <p:cNvGrpSpPr/>
          <p:nvPr/>
        </p:nvGrpSpPr>
        <p:grpSpPr>
          <a:xfrm>
            <a:off x="9256019" y="3645793"/>
            <a:ext cx="761215" cy="589880"/>
            <a:chOff x="4674790" y="2228204"/>
            <a:chExt cx="4553751" cy="3642513"/>
          </a:xfrm>
        </p:grpSpPr>
        <p:pic>
          <p:nvPicPr>
            <p:cNvPr id="5148" name="Picture 28" descr="Browser, gears, staging, website, window icon - Free download">
              <a:extLst>
                <a:ext uri="{FF2B5EF4-FFF2-40B4-BE49-F238E27FC236}">
                  <a16:creationId xmlns:a16="http://schemas.microsoft.com/office/drawing/2014/main" id="{1DFC5DCA-EB09-0E4F-81D6-7E901EE840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47" t="31628" b="12462"/>
            <a:stretch/>
          </p:blipFill>
          <p:spPr bwMode="auto">
            <a:xfrm>
              <a:off x="6890717" y="2228204"/>
              <a:ext cx="2337824" cy="3635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8" descr="Browser, gears, staging, website, window icon - Free download">
              <a:extLst>
                <a:ext uri="{FF2B5EF4-FFF2-40B4-BE49-F238E27FC236}">
                  <a16:creationId xmlns:a16="http://schemas.microsoft.com/office/drawing/2014/main" id="{7F3B4396-D9C4-AB4E-8A22-AACB95BC40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47" t="31628" b="12462"/>
            <a:stretch/>
          </p:blipFill>
          <p:spPr bwMode="auto">
            <a:xfrm flipH="1">
              <a:off x="4674790" y="2235240"/>
              <a:ext cx="2222292" cy="3635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Document, essential, app, check">
            <a:extLst>
              <a:ext uri="{FF2B5EF4-FFF2-40B4-BE49-F238E27FC236}">
                <a16:creationId xmlns:a16="http://schemas.microsoft.com/office/drawing/2014/main" id="{0D9DF4A8-55CD-0F48-81D0-41E8A3EA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16" y="3713418"/>
            <a:ext cx="443604" cy="4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144295-A851-CB46-BFA9-F8B3599E5A0E}"/>
              </a:ext>
            </a:extLst>
          </p:cNvPr>
          <p:cNvGrpSpPr/>
          <p:nvPr/>
        </p:nvGrpSpPr>
        <p:grpSpPr>
          <a:xfrm>
            <a:off x="8124401" y="3681135"/>
            <a:ext cx="539397" cy="539397"/>
            <a:chOff x="8059175" y="6748930"/>
            <a:chExt cx="539397" cy="539397"/>
          </a:xfrm>
        </p:grpSpPr>
        <p:pic>
          <p:nvPicPr>
            <p:cNvPr id="3082" name="Picture 10" descr="Search, find, magnifier, magnifying, magnifying glass, zoom">
              <a:extLst>
                <a:ext uri="{FF2B5EF4-FFF2-40B4-BE49-F238E27FC236}">
                  <a16:creationId xmlns:a16="http://schemas.microsoft.com/office/drawing/2014/main" id="{92AA852E-ED5C-544A-8FA3-2DCCEB2B5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175" y="6748930"/>
              <a:ext cx="539397" cy="53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ug, report">
              <a:extLst>
                <a:ext uri="{FF2B5EF4-FFF2-40B4-BE49-F238E27FC236}">
                  <a16:creationId xmlns:a16="http://schemas.microsoft.com/office/drawing/2014/main" id="{EB834D3A-9363-4642-AA1B-E09CD535C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82819" y="6869664"/>
              <a:ext cx="198415" cy="19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20" descr="Browser, gears, staging, website, window">
            <a:extLst>
              <a:ext uri="{FF2B5EF4-FFF2-40B4-BE49-F238E27FC236}">
                <a16:creationId xmlns:a16="http://schemas.microsoft.com/office/drawing/2014/main" id="{6A109759-9025-854F-B0A5-1C71C9784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84" b="33106"/>
          <a:stretch/>
        </p:blipFill>
        <p:spPr bwMode="auto">
          <a:xfrm>
            <a:off x="10605164" y="3478703"/>
            <a:ext cx="583740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79FD6FC-3ECD-644A-82D0-759F344FD299}"/>
              </a:ext>
            </a:extLst>
          </p:cNvPr>
          <p:cNvSpPr/>
          <p:nvPr/>
        </p:nvSpPr>
        <p:spPr>
          <a:xfrm>
            <a:off x="3846256" y="2533321"/>
            <a:ext cx="3437248" cy="3435098"/>
          </a:xfrm>
          <a:prstGeom prst="ellipse">
            <a:avLst/>
          </a:prstGeom>
          <a:noFill/>
          <a:ln w="79375">
            <a:solidFill>
              <a:srgbClr val="8E8E8E"/>
            </a:solidFill>
          </a:ln>
          <a:effectLst>
            <a:outerShdw blurRad="444501" dist="101851" dir="6960000" sx="101645" sy="101645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63EC37-DD35-604D-8681-2DDCF3F8712F}"/>
              </a:ext>
            </a:extLst>
          </p:cNvPr>
          <p:cNvSpPr/>
          <p:nvPr/>
        </p:nvSpPr>
        <p:spPr>
          <a:xfrm>
            <a:off x="7588748" y="2140446"/>
            <a:ext cx="4232038" cy="4160172"/>
          </a:xfrm>
          <a:prstGeom prst="ellipse">
            <a:avLst/>
          </a:prstGeom>
          <a:noFill/>
          <a:ln w="79375">
            <a:solidFill>
              <a:srgbClr val="8E8E8E"/>
            </a:solidFill>
          </a:ln>
          <a:effectLst>
            <a:outerShdw blurRad="444501" dist="101851" dir="6960000" sx="101645" sy="101645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9" grpId="0" animBg="1"/>
      <p:bldP spid="20" grpId="0"/>
      <p:bldP spid="43" grpId="0"/>
      <p:bldP spid="45" grpId="0" animBg="1"/>
      <p:bldP spid="41" grpId="0" animBg="1"/>
      <p:bldP spid="46" grpId="0"/>
      <p:bldP spid="47" grpId="0"/>
      <p:bldP spid="81" grpId="0"/>
      <p:bldP spid="82" grpId="0"/>
      <p:bldP spid="83" grpId="0"/>
      <p:bldP spid="84" grpId="0"/>
      <p:bldP spid="84" grpId="1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EDA653-FC3D-994A-9297-7BA77D03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FA5C5-2FDB-DD47-9C8D-10A84F415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Infrastructure as Code (</a:t>
            </a:r>
            <a:r>
              <a:rPr lang="en-GB" dirty="0" err="1"/>
              <a:t>IaC</a:t>
            </a:r>
            <a:r>
              <a:rPr lang="en-GB" dirty="0"/>
              <a:t>) is the managing and provisioning of infrastructure </a:t>
            </a:r>
            <a:r>
              <a:rPr lang="en-GB" b="1" dirty="0"/>
              <a:t>through code instead of manual processes</a:t>
            </a:r>
            <a:endParaRPr lang="en-GB" dirty="0"/>
          </a:p>
          <a:p>
            <a:r>
              <a:rPr lang="en-GB" dirty="0"/>
              <a:t>We create configuration files that contain infrastructure specifications, which makes it easier to edit and distribute configurations</a:t>
            </a:r>
          </a:p>
          <a:p>
            <a:pPr lvl="1"/>
            <a:r>
              <a:rPr lang="en-GB" dirty="0"/>
              <a:t>It also ensures that you provision the same environment every time</a:t>
            </a:r>
          </a:p>
          <a:p>
            <a:r>
              <a:rPr lang="en-GB" dirty="0"/>
              <a:t>By codifying and documenting your configuration specifications, </a:t>
            </a:r>
            <a:r>
              <a:rPr lang="en-GB" dirty="0" err="1"/>
              <a:t>IaC</a:t>
            </a:r>
            <a:r>
              <a:rPr lang="en-GB" dirty="0"/>
              <a:t> aids configuration management and helps you to avoid undocumented, ad-hoc configuration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64AA6-C6A9-974E-8AEB-CEE67456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72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EDA653-FC3D-994A-9297-7BA77D03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FA5C5-2FDB-DD47-9C8D-10A84F415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Version control is an important part of </a:t>
            </a:r>
            <a:r>
              <a:rPr lang="en-GB" dirty="0" err="1"/>
              <a:t>IaC</a:t>
            </a:r>
            <a:r>
              <a:rPr lang="en-GB" dirty="0"/>
              <a:t>, and your configuration files should be under source control</a:t>
            </a:r>
          </a:p>
          <a:p>
            <a:r>
              <a:rPr lang="en-GB" dirty="0"/>
              <a:t>Deploying your infrastructure as code also means that you can divide your infrastructure into </a:t>
            </a:r>
            <a:r>
              <a:rPr lang="en-GB" b="1" dirty="0"/>
              <a:t>modular components </a:t>
            </a:r>
            <a:r>
              <a:rPr lang="en-GB" dirty="0"/>
              <a:t>that can then be combined in different ways through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64AA6-C6A9-974E-8AEB-CEE67456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01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est practices and tools that will elevate your Infrastructure as Code 1">
            <a:extLst>
              <a:ext uri="{FF2B5EF4-FFF2-40B4-BE49-F238E27FC236}">
                <a16:creationId xmlns:a16="http://schemas.microsoft.com/office/drawing/2014/main" id="{CFB8BD2E-B8EE-4944-85C6-45017DAC7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6" t="18137" r="8740" b="2220"/>
          <a:stretch/>
        </p:blipFill>
        <p:spPr bwMode="auto">
          <a:xfrm>
            <a:off x="7661698" y="4140678"/>
            <a:ext cx="3312540" cy="18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B03EF-BEED-0E46-BE66-BA25E2C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7C2B-771E-3842-9D6F-2F5358AC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Automating infrastructure provisioning with </a:t>
            </a:r>
            <a:r>
              <a:rPr lang="en-GB" dirty="0" err="1"/>
              <a:t>IaC</a:t>
            </a:r>
            <a:r>
              <a:rPr lang="en-GB" dirty="0"/>
              <a:t> means that developers don’t need to manually provision and manage servers, operating systems, storage, and other infrastructure components each time they develop or deploy an application. </a:t>
            </a:r>
          </a:p>
          <a:p>
            <a:pPr lvl="1"/>
            <a:r>
              <a:rPr lang="en-GB" dirty="0"/>
              <a:t>You use your code to deploy using configuration 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3A698-4260-EA41-8354-2D71E095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3AF6-0BED-A046-9703-337A3E28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 files: Declarative vs. imperative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10D2-6DD6-5D4A-A3F1-D98CC0C88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872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Declarative approach:</a:t>
            </a:r>
          </a:p>
          <a:p>
            <a:pPr lvl="1"/>
            <a:r>
              <a:rPr lang="en-GB" dirty="0"/>
              <a:t>Defines the desired state of the system, including what resources you need and any properties they should have, and an </a:t>
            </a:r>
            <a:r>
              <a:rPr lang="en-GB" dirty="0" err="1"/>
              <a:t>IaC</a:t>
            </a:r>
            <a:r>
              <a:rPr lang="en-GB" dirty="0"/>
              <a:t> tool will configure it for you. </a:t>
            </a:r>
          </a:p>
          <a:p>
            <a:r>
              <a:rPr lang="en-GB" dirty="0"/>
              <a:t>Imperative approach:</a:t>
            </a:r>
          </a:p>
          <a:p>
            <a:pPr lvl="1"/>
            <a:r>
              <a:rPr lang="en-GB" dirty="0"/>
              <a:t>Defines the specific commands needed to achieve the desired configuration, and those commands then need to be executed in the correct order. 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50B5-8B18-9A45-BD08-DE743793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5A8B7-BB31-144D-8219-00DB2BDA8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84"/>
          <a:stretch/>
        </p:blipFill>
        <p:spPr>
          <a:xfrm>
            <a:off x="7198301" y="2084417"/>
            <a:ext cx="4556638" cy="1113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C0C51A-482C-5047-8AC1-52AD56E37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17"/>
          <a:stretch/>
        </p:blipFill>
        <p:spPr>
          <a:xfrm>
            <a:off x="7198301" y="4089685"/>
            <a:ext cx="4556638" cy="6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3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D6AF-2F2C-354A-9B60-60021193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definitions: The preferred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DEA68-1C74-4941-90E6-79A23EFC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definition file specifies the what an environment requires and not necessarily the how</a:t>
            </a:r>
          </a:p>
          <a:p>
            <a:pPr lvl="1"/>
            <a:r>
              <a:rPr lang="en-GB" dirty="0"/>
              <a:t>It may define the specific version and configuration of a server component as a requirement but does not specify the process for installing and configuring it</a:t>
            </a:r>
          </a:p>
          <a:p>
            <a:pPr lvl="1"/>
            <a:r>
              <a:rPr lang="en-GB" dirty="0"/>
              <a:t>This abstraction allows for greater flexibility and helps to reduce the technical debt of maintaining imperative code, such as deployment scripts, that can accrue over time</a:t>
            </a:r>
          </a:p>
          <a:p>
            <a:r>
              <a:rPr lang="en-GB" dirty="0"/>
              <a:t>Different platforms support different, and often multiple, file formats, such as YAML, JSON, and XML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56E3E-3ED3-A948-B698-C66250FA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99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704C-975F-7346-B64B-1139BBBE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F2A1-10CB-8D43-95A3-2F96F6DB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Automation helps make your business more efficient by reducing or replacing human interaction with IT systems and instead using software to perform tasks </a:t>
            </a:r>
          </a:p>
          <a:p>
            <a:pPr lvl="1"/>
            <a:r>
              <a:rPr lang="en-US" dirty="0"/>
              <a:t>Reduce cost, complexity, and errors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6F8B-DC6B-7A46-BF86-3777E28B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1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F465-93EE-074B-BEC6-133DBB4F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CI/CD using </a:t>
            </a:r>
            <a:r>
              <a:rPr lang="en-GB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7700-8DF8-9A49-9503-42FEFF6F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Cost reduction:</a:t>
            </a:r>
          </a:p>
          <a:p>
            <a:pPr lvl="1"/>
            <a:r>
              <a:rPr lang="en-GB" dirty="0"/>
              <a:t>Manage your infrastructure better</a:t>
            </a:r>
          </a:p>
          <a:p>
            <a:r>
              <a:rPr lang="en-GB" dirty="0"/>
              <a:t>Increase in speed of deployments</a:t>
            </a:r>
          </a:p>
          <a:p>
            <a:pPr lvl="1"/>
            <a:r>
              <a:rPr lang="en-GB" dirty="0"/>
              <a:t>Deploy fast and efficient</a:t>
            </a:r>
          </a:p>
          <a:p>
            <a:r>
              <a:rPr lang="en-GB" dirty="0"/>
              <a:t>Reduce errors </a:t>
            </a:r>
          </a:p>
          <a:p>
            <a:pPr lvl="1"/>
            <a:r>
              <a:rPr lang="en-GB" dirty="0"/>
              <a:t>Manage </a:t>
            </a:r>
            <a:r>
              <a:rPr lang="en-GB" dirty="0" err="1"/>
              <a:t>IaC</a:t>
            </a:r>
            <a:r>
              <a:rPr lang="en-GB" dirty="0"/>
              <a:t> configuration files to allow reproducible environments</a:t>
            </a:r>
          </a:p>
          <a:p>
            <a:r>
              <a:rPr lang="en-GB" dirty="0"/>
              <a:t>Improve infrastructure consistency</a:t>
            </a:r>
          </a:p>
          <a:p>
            <a:pPr lvl="1"/>
            <a:r>
              <a:rPr lang="en-US" dirty="0"/>
              <a:t>Declarative definitions help you to redeploy again and again</a:t>
            </a:r>
            <a:endParaRPr lang="en-GB" dirty="0"/>
          </a:p>
          <a:p>
            <a:r>
              <a:rPr lang="en-GB" dirty="0"/>
              <a:t>Eliminate configuration drift</a:t>
            </a:r>
          </a:p>
          <a:p>
            <a:pPr lvl="1"/>
            <a:r>
              <a:rPr lang="en-GB" dirty="0"/>
              <a:t>an infrastructure become increasingly different over time, usually due to manual changes and updates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E4665-F877-DE4E-978A-BAA876C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BAA0-A6D9-DA4B-8AB5-8CD111F1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➞ DevOps </a:t>
            </a:r>
            <a:r>
              <a:rPr lang="en-GB" dirty="0"/>
              <a:t>➞ </a:t>
            </a:r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CCA2-E767-0F47-AF27-EB1BF7E0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CI/CD relies on ongoing automation and continuous monitoring throughout the application lifecycle, from integration and testing to delivery and deployment</a:t>
            </a:r>
          </a:p>
          <a:p>
            <a:r>
              <a:rPr lang="en-GB" dirty="0" err="1"/>
              <a:t>IaC</a:t>
            </a:r>
            <a:r>
              <a:rPr lang="en-GB" dirty="0"/>
              <a:t> is an important part of implementing DevOps practices and CI/CD.</a:t>
            </a:r>
          </a:p>
          <a:p>
            <a:pPr lvl="1"/>
            <a:r>
              <a:rPr lang="en-GB" sz="2800" dirty="0" err="1"/>
              <a:t>IaC</a:t>
            </a:r>
            <a:r>
              <a:rPr lang="en-GB" sz="2800" dirty="0"/>
              <a:t> takes away most of the provisioning work from developers, who can execute a script to have their infrastructure ready to go</a:t>
            </a:r>
          </a:p>
          <a:p>
            <a:pPr lvl="1"/>
            <a:r>
              <a:rPr lang="en-GB" sz="2800" dirty="0"/>
              <a:t>That way, application deployments aren’t held up waiting for the infrastructure, and the sysadmins aren’t managing time-consuming manual processes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EE30C-ED74-374C-AC67-8B3F26D4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F61F-D14D-AB4A-BBF8-FAA8C2EF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Terraform?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05AB-28A7-1349-A648-B7D21F734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948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Terraform is an infrastructure as code tool</a:t>
            </a:r>
          </a:p>
          <a:p>
            <a:r>
              <a:rPr lang="en-GB" dirty="0"/>
              <a:t>You define both cloud and on-premises resources in human-readable configuration files that you can version, reuse, and share</a:t>
            </a:r>
          </a:p>
          <a:p>
            <a:r>
              <a:rPr lang="en-GB" dirty="0"/>
              <a:t>You can then use a consistent workflow to provision and manage your infrastructure throughout its lifecycle</a:t>
            </a:r>
          </a:p>
          <a:p>
            <a:r>
              <a:rPr lang="en-GB" dirty="0"/>
              <a:t>Terraform can manage every small detail of a deployment plan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09F4-14B1-944D-A1BC-EBFEA1EB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52</a:t>
            </a:fld>
            <a:endParaRPr lang="en-GB"/>
          </a:p>
        </p:txBody>
      </p:sp>
      <p:pic>
        <p:nvPicPr>
          <p:cNvPr id="2050" name="Picture 2" descr="The Terraform workflow has three steps: Write, Plan, and Apply">
            <a:extLst>
              <a:ext uri="{FF2B5EF4-FFF2-40B4-BE49-F238E27FC236}">
                <a16:creationId xmlns:a16="http://schemas.microsoft.com/office/drawing/2014/main" id="{6D26F0AC-F101-824F-ABB4-3983E896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3"/>
            <a:ext cx="588619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1919-D255-364D-9D5A-B4E62A4D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866E-7F94-204F-B76E-F096ED5E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93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Terraform community have already written </a:t>
            </a:r>
            <a:r>
              <a:rPr lang="en-GB" b="1" dirty="0"/>
              <a:t>more than 1700 providers</a:t>
            </a:r>
            <a:r>
              <a:rPr lang="en-GB" dirty="0"/>
              <a:t> to manage thousands of different types of resources and services, and this number continues to grow.</a:t>
            </a:r>
          </a:p>
          <a:p>
            <a:pPr lvl="1"/>
            <a:r>
              <a:rPr lang="en-GB" dirty="0"/>
              <a:t>You can find all publicly available providers on the </a:t>
            </a:r>
            <a:r>
              <a:rPr lang="en-GB" dirty="0">
                <a:hlinkClick r:id="rId2"/>
              </a:rPr>
              <a:t>Terraform Registry</a:t>
            </a:r>
            <a:r>
              <a:rPr lang="en-GB" dirty="0"/>
              <a:t>, including Amazon Web Services (AWS), Azure, Google Cloud Platform (GCP), Kubernetes, Helm, GitHub, Splunk, </a:t>
            </a:r>
            <a:r>
              <a:rPr lang="en-GB" dirty="0" err="1"/>
              <a:t>DataDog</a:t>
            </a:r>
            <a:r>
              <a:rPr lang="en-GB" dirty="0"/>
              <a:t>, and many more.</a:t>
            </a:r>
          </a:p>
          <a:p>
            <a:r>
              <a:rPr lang="en-GB" dirty="0"/>
              <a:t>The core Terraform workflow consists of three stages:</a:t>
            </a:r>
          </a:p>
          <a:p>
            <a:pPr lvl="1"/>
            <a:r>
              <a:rPr lang="en-GB" b="1" dirty="0"/>
              <a:t>Write:</a:t>
            </a:r>
            <a:r>
              <a:rPr lang="en-GB" dirty="0"/>
              <a:t> You define resources, which may be across multiple cloud providers and services. </a:t>
            </a:r>
          </a:p>
          <a:p>
            <a:pPr lvl="2"/>
            <a:r>
              <a:rPr lang="en-GB" dirty="0"/>
              <a:t>For example, you might create a configuration to deploy an application on virtual machines in a Virtual Private Cloud (VPC) network with security groups and a load balancer.</a:t>
            </a:r>
          </a:p>
          <a:p>
            <a:pPr lvl="1"/>
            <a:r>
              <a:rPr lang="en-GB" b="1" dirty="0"/>
              <a:t>Plan:</a:t>
            </a:r>
            <a:r>
              <a:rPr lang="en-GB" dirty="0"/>
              <a:t> Terraform creates an execution plan describing the infrastructure it will create, update, or destroy based on the existing infrastructure and your configuration.</a:t>
            </a:r>
          </a:p>
          <a:p>
            <a:pPr lvl="1"/>
            <a:r>
              <a:rPr lang="en-GB" b="1" dirty="0"/>
              <a:t>Apply:</a:t>
            </a:r>
            <a:r>
              <a:rPr lang="en-GB" dirty="0"/>
              <a:t> On approval, Terraform performs the proposed operations in the correct order, respecting any resource dependencies. </a:t>
            </a:r>
          </a:p>
          <a:p>
            <a:pPr lvl="2"/>
            <a:r>
              <a:rPr lang="en-GB" dirty="0"/>
              <a:t>For example, if you update the properties of a VPC and change the number of virtual machines in that VPC, Terraform will recreate the VPC before scaling the virtual machines.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DB0E-8CFF-F64A-B51D-D0F78D9A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5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D715-C3B7-C949-A031-83DA7E1E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GitOps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07EF8-18C3-7E45-A1B3-AB7C0B8B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GitOps</a:t>
            </a:r>
            <a:r>
              <a:rPr lang="en-GB" dirty="0"/>
              <a:t> is an operational framework that takes DevOps best practices used for application development such as version control, collaboration, compliance, and CI/CD tooling, and applies them to infrastructure automation. </a:t>
            </a:r>
          </a:p>
          <a:p>
            <a:r>
              <a:rPr lang="en-GB" dirty="0"/>
              <a:t>The Terraform integration features in GitLab enable your </a:t>
            </a:r>
            <a:r>
              <a:rPr lang="en-GB" dirty="0" err="1"/>
              <a:t>GitOps</a:t>
            </a:r>
            <a:r>
              <a:rPr lang="en-GB" dirty="0"/>
              <a:t> / Infrastructure-as-Code (</a:t>
            </a:r>
            <a:r>
              <a:rPr lang="en-GB" dirty="0" err="1"/>
              <a:t>IaC</a:t>
            </a:r>
            <a:r>
              <a:rPr lang="en-GB" dirty="0"/>
              <a:t>) workflows to tie into GitLab authentication and authorization.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5742-2E76-6A40-BD16-E43A0299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7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loud-Based Management-FortiPortal">
            <a:extLst>
              <a:ext uri="{FF2B5EF4-FFF2-40B4-BE49-F238E27FC236}">
                <a16:creationId xmlns:a16="http://schemas.microsoft.com/office/drawing/2014/main" id="{83C38504-BD7B-D84E-AB55-4C25A5A5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91" y="4283291"/>
            <a:ext cx="979320" cy="9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FC724B-7D97-114F-9C40-0A7F59FBF693}"/>
              </a:ext>
            </a:extLst>
          </p:cNvPr>
          <p:cNvSpPr/>
          <p:nvPr/>
        </p:nvSpPr>
        <p:spPr>
          <a:xfrm>
            <a:off x="5227437" y="4632437"/>
            <a:ext cx="1737126" cy="646330"/>
          </a:xfrm>
          <a:prstGeom prst="roundRect">
            <a:avLst>
              <a:gd name="adj" fmla="val 12336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CC5E9-2F28-E04C-B2A7-B542031A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with GitHub actions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A633322-321E-E949-B1EB-B5E48CDB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an environment (VM)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0885-C9D2-B249-92A3-5F041E0F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55</a:t>
            </a:fld>
            <a:endParaRPr lang="en-GB"/>
          </a:p>
        </p:txBody>
      </p:sp>
      <p:pic>
        <p:nvPicPr>
          <p:cNvPr id="7" name="Picture 6" descr="Macbook, computer, display, laptop, screen icon - Free download">
            <a:extLst>
              <a:ext uri="{FF2B5EF4-FFF2-40B4-BE49-F238E27FC236}">
                <a16:creationId xmlns:a16="http://schemas.microsoft.com/office/drawing/2014/main" id="{103DBF72-017F-194D-B4BC-3E63F4D0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98" y="2900131"/>
            <a:ext cx="1272874" cy="12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base icon - Free download on Iconfinder">
            <a:extLst>
              <a:ext uri="{FF2B5EF4-FFF2-40B4-BE49-F238E27FC236}">
                <a16:creationId xmlns:a16="http://schemas.microsoft.com/office/drawing/2014/main" id="{DD6C2242-2E5B-0049-8CD0-E5083D8E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76" y="3120105"/>
            <a:ext cx="830052" cy="8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Gears icon - Free download on Iconfinder">
            <a:extLst>
              <a:ext uri="{FF2B5EF4-FFF2-40B4-BE49-F238E27FC236}">
                <a16:creationId xmlns:a16="http://schemas.microsoft.com/office/drawing/2014/main" id="{F0A4E183-FF9D-814F-B192-C8845E82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12" y="3120104"/>
            <a:ext cx="872463" cy="87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loud, arrow, up icon - Free download on Iconfinder">
            <a:extLst>
              <a:ext uri="{FF2B5EF4-FFF2-40B4-BE49-F238E27FC236}">
                <a16:creationId xmlns:a16="http://schemas.microsoft.com/office/drawing/2014/main" id="{2F35C750-1653-FE40-A21C-197BB724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53" y="3156054"/>
            <a:ext cx="794103" cy="7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A4327-D448-4040-8B53-3011FBAEDC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316472" y="3535131"/>
            <a:ext cx="2032004" cy="1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5B2F2-3AEB-994F-9770-F92F6CF79CC6}"/>
              </a:ext>
            </a:extLst>
          </p:cNvPr>
          <p:cNvCxnSpPr>
            <a:cxnSpLocks/>
          </p:cNvCxnSpPr>
          <p:nvPr/>
        </p:nvCxnSpPr>
        <p:spPr>
          <a:xfrm>
            <a:off x="5178528" y="3553105"/>
            <a:ext cx="1930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625EDC-A3C3-F843-8F75-206A1786DD90}"/>
              </a:ext>
            </a:extLst>
          </p:cNvPr>
          <p:cNvCxnSpPr>
            <a:cxnSpLocks/>
          </p:cNvCxnSpPr>
          <p:nvPr/>
        </p:nvCxnSpPr>
        <p:spPr>
          <a:xfrm>
            <a:off x="8103842" y="3553105"/>
            <a:ext cx="17974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5F0226-206E-BB44-B8EC-6E49830FAFFA}"/>
              </a:ext>
            </a:extLst>
          </p:cNvPr>
          <p:cNvSpPr txBox="1"/>
          <p:nvPr/>
        </p:nvSpPr>
        <p:spPr>
          <a:xfrm>
            <a:off x="1154476" y="3950157"/>
            <a:ext cx="10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42B82-C695-7443-BA89-538CF0DDDEF4}"/>
              </a:ext>
            </a:extLst>
          </p:cNvPr>
          <p:cNvSpPr txBox="1"/>
          <p:nvPr/>
        </p:nvSpPr>
        <p:spPr>
          <a:xfrm>
            <a:off x="4186086" y="3933791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Code</a:t>
            </a:r>
          </a:p>
          <a:p>
            <a:pPr algn="ctr"/>
            <a:r>
              <a:rPr lang="en-US" dirty="0">
                <a:latin typeface="Abel" panose="02000506030000020004" pitchFamily="2" charset="0"/>
              </a:rPr>
              <a:t>Repository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BCAB8-4592-9B46-B1DA-86B3B34912C5}"/>
              </a:ext>
            </a:extLst>
          </p:cNvPr>
          <p:cNvSpPr txBox="1"/>
          <p:nvPr/>
        </p:nvSpPr>
        <p:spPr>
          <a:xfrm>
            <a:off x="7145639" y="3986106"/>
            <a:ext cx="924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GitHub</a:t>
            </a:r>
          </a:p>
          <a:p>
            <a:pPr algn="ctr"/>
            <a:r>
              <a:rPr lang="en-US" dirty="0">
                <a:latin typeface="Abel" panose="02000506030000020004" pitchFamily="2" charset="0"/>
              </a:rPr>
              <a:t>Actions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(</a:t>
            </a:r>
            <a:r>
              <a:rPr lang="en-US" dirty="0" err="1">
                <a:latin typeface="Abel" panose="02000506030000020004" pitchFamily="2" charset="0"/>
              </a:rPr>
              <a:t>GitOps</a:t>
            </a:r>
            <a:r>
              <a:rPr lang="en-US" dirty="0">
                <a:latin typeface="Abel" panose="02000506030000020004" pitchFamily="2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A91A3-DA60-9340-B54E-9C4C0F84D8FE}"/>
              </a:ext>
            </a:extLst>
          </p:cNvPr>
          <p:cNvSpPr txBox="1"/>
          <p:nvPr/>
        </p:nvSpPr>
        <p:spPr>
          <a:xfrm>
            <a:off x="9714821" y="3950157"/>
            <a:ext cx="121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2EAFD-72A5-0248-B68C-347A97D73DD2}"/>
              </a:ext>
            </a:extLst>
          </p:cNvPr>
          <p:cNvSpPr txBox="1"/>
          <p:nvPr/>
        </p:nvSpPr>
        <p:spPr>
          <a:xfrm>
            <a:off x="2939931" y="315605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F08F9-5CFB-F442-BA0A-38D099847B5B}"/>
              </a:ext>
            </a:extLst>
          </p:cNvPr>
          <p:cNvSpPr txBox="1"/>
          <p:nvPr/>
        </p:nvSpPr>
        <p:spPr>
          <a:xfrm>
            <a:off x="5690682" y="316579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trigger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9CC2F-3805-A547-A00F-235AA84AB3F6}"/>
              </a:ext>
            </a:extLst>
          </p:cNvPr>
          <p:cNvSpPr txBox="1"/>
          <p:nvPr/>
        </p:nvSpPr>
        <p:spPr>
          <a:xfrm>
            <a:off x="8203175" y="316579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run terraform 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FE66-3E36-6F47-9FBC-F229853A3A92}"/>
              </a:ext>
            </a:extLst>
          </p:cNvPr>
          <p:cNvSpPr txBox="1"/>
          <p:nvPr/>
        </p:nvSpPr>
        <p:spPr>
          <a:xfrm>
            <a:off x="5721948" y="4632437"/>
            <a:ext cx="1300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Deployment plan</a:t>
            </a:r>
            <a:endParaRPr lang="en-US" b="1" dirty="0"/>
          </a:p>
        </p:txBody>
      </p:sp>
      <p:pic>
        <p:nvPicPr>
          <p:cNvPr id="1032" name="Picture 8" descr="Text File Icon - 5923 - Dryicons">
            <a:extLst>
              <a:ext uri="{FF2B5EF4-FFF2-40B4-BE49-F238E27FC236}">
                <a16:creationId xmlns:a16="http://schemas.microsoft.com/office/drawing/2014/main" id="{31BEFC85-C6A7-A447-81EF-4B6745D6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63" y="4700079"/>
            <a:ext cx="489042" cy="4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BF6463-CC64-624D-8F27-3CBF2F7AA66D}"/>
              </a:ext>
            </a:extLst>
          </p:cNvPr>
          <p:cNvSpPr/>
          <p:nvPr/>
        </p:nvSpPr>
        <p:spPr>
          <a:xfrm>
            <a:off x="10090097" y="4405276"/>
            <a:ext cx="1933287" cy="646330"/>
          </a:xfrm>
          <a:prstGeom prst="roundRect">
            <a:avLst>
              <a:gd name="adj" fmla="val 12336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050C6-7D61-DB4F-A457-FA94025ED2DE}"/>
              </a:ext>
            </a:extLst>
          </p:cNvPr>
          <p:cNvSpPr txBox="1"/>
          <p:nvPr/>
        </p:nvSpPr>
        <p:spPr>
          <a:xfrm>
            <a:off x="10550941" y="4543775"/>
            <a:ext cx="155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Configurations</a:t>
            </a:r>
            <a:endParaRPr lang="en-US" b="1" dirty="0"/>
          </a:p>
        </p:txBody>
      </p:sp>
      <p:pic>
        <p:nvPicPr>
          <p:cNvPr id="47" name="Picture 8" descr="Text File Icon - 5923 - Dryicons">
            <a:extLst>
              <a:ext uri="{FF2B5EF4-FFF2-40B4-BE49-F238E27FC236}">
                <a16:creationId xmlns:a16="http://schemas.microsoft.com/office/drawing/2014/main" id="{79B32336-6566-3E49-9129-1DC2CAD8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924" y="4472918"/>
            <a:ext cx="489042" cy="4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C5E88BF-E533-D843-919E-35C537B30E38}"/>
              </a:ext>
            </a:extLst>
          </p:cNvPr>
          <p:cNvSpPr/>
          <p:nvPr/>
        </p:nvSpPr>
        <p:spPr>
          <a:xfrm>
            <a:off x="5277263" y="5299272"/>
            <a:ext cx="1450108" cy="857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252D4D-7BA7-2943-9593-234002D225ED}"/>
              </a:ext>
            </a:extLst>
          </p:cNvPr>
          <p:cNvSpPr/>
          <p:nvPr/>
        </p:nvSpPr>
        <p:spPr>
          <a:xfrm>
            <a:off x="10161011" y="5113592"/>
            <a:ext cx="1450108" cy="857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049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5" grpId="0"/>
      <p:bldP spid="16" grpId="0"/>
      <p:bldP spid="17" grpId="0"/>
      <p:bldP spid="18" grpId="0"/>
      <p:bldP spid="19" grpId="0"/>
      <p:bldP spid="20" grpId="0"/>
      <p:bldP spid="36" grpId="0"/>
      <p:bldP spid="45" grpId="0" animBg="1"/>
      <p:bldP spid="46" grpId="0"/>
      <p:bldP spid="38" grpId="0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7A01C-13EA-8B4D-821C-BE479A6464C0}"/>
              </a:ext>
            </a:extLst>
          </p:cNvPr>
          <p:cNvCxnSpPr>
            <a:cxnSpLocks/>
          </p:cNvCxnSpPr>
          <p:nvPr/>
        </p:nvCxnSpPr>
        <p:spPr>
          <a:xfrm>
            <a:off x="10310158" y="4654746"/>
            <a:ext cx="0" cy="84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CCC5E9-2F28-E04C-B2A7-B542031A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with 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47EF-25C3-4D4F-92B6-F845197DB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is up! Let’s setup a node deployment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0885-C9D2-B249-92A3-5F041E0F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6" descr="Macbook, computer, display, laptop, screen icon - Free download">
            <a:extLst>
              <a:ext uri="{FF2B5EF4-FFF2-40B4-BE49-F238E27FC236}">
                <a16:creationId xmlns:a16="http://schemas.microsoft.com/office/drawing/2014/main" id="{103DBF72-017F-194D-B4BC-3E63F4D0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60" y="3016244"/>
            <a:ext cx="1272874" cy="12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base icon - Free download on Iconfinder">
            <a:extLst>
              <a:ext uri="{FF2B5EF4-FFF2-40B4-BE49-F238E27FC236}">
                <a16:creationId xmlns:a16="http://schemas.microsoft.com/office/drawing/2014/main" id="{DD6C2242-2E5B-0049-8CD0-E5083D8E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38" y="3236218"/>
            <a:ext cx="830052" cy="8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Gears icon - Free download on Iconfinder">
            <a:extLst>
              <a:ext uri="{FF2B5EF4-FFF2-40B4-BE49-F238E27FC236}">
                <a16:creationId xmlns:a16="http://schemas.microsoft.com/office/drawing/2014/main" id="{F0A4E183-FF9D-814F-B192-C8845E82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74" y="3236217"/>
            <a:ext cx="872463" cy="87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loud, arrow, up icon - Free download on Iconfinder">
            <a:extLst>
              <a:ext uri="{FF2B5EF4-FFF2-40B4-BE49-F238E27FC236}">
                <a16:creationId xmlns:a16="http://schemas.microsoft.com/office/drawing/2014/main" id="{2F35C750-1653-FE40-A21C-197BB724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15" y="3272167"/>
            <a:ext cx="794103" cy="7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A4327-D448-4040-8B53-3011FBAEDC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335134" y="3651244"/>
            <a:ext cx="2032004" cy="1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5B2F2-3AEB-994F-9770-F92F6CF79CC6}"/>
              </a:ext>
            </a:extLst>
          </p:cNvPr>
          <p:cNvCxnSpPr>
            <a:cxnSpLocks/>
          </p:cNvCxnSpPr>
          <p:nvPr/>
        </p:nvCxnSpPr>
        <p:spPr>
          <a:xfrm>
            <a:off x="5197190" y="3669218"/>
            <a:ext cx="1930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625EDC-A3C3-F843-8F75-206A1786DD90}"/>
              </a:ext>
            </a:extLst>
          </p:cNvPr>
          <p:cNvCxnSpPr>
            <a:cxnSpLocks/>
          </p:cNvCxnSpPr>
          <p:nvPr/>
        </p:nvCxnSpPr>
        <p:spPr>
          <a:xfrm>
            <a:off x="8122504" y="3669218"/>
            <a:ext cx="17974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5F0226-206E-BB44-B8EC-6E49830FAFFA}"/>
              </a:ext>
            </a:extLst>
          </p:cNvPr>
          <p:cNvSpPr txBox="1"/>
          <p:nvPr/>
        </p:nvSpPr>
        <p:spPr>
          <a:xfrm>
            <a:off x="1173138" y="4066270"/>
            <a:ext cx="10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42B82-C695-7443-BA89-538CF0DDDEF4}"/>
              </a:ext>
            </a:extLst>
          </p:cNvPr>
          <p:cNvSpPr txBox="1"/>
          <p:nvPr/>
        </p:nvSpPr>
        <p:spPr>
          <a:xfrm>
            <a:off x="4204748" y="4049904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Code</a:t>
            </a:r>
          </a:p>
          <a:p>
            <a:pPr algn="ctr"/>
            <a:r>
              <a:rPr lang="en-US" dirty="0">
                <a:latin typeface="Abel" panose="02000506030000020004" pitchFamily="2" charset="0"/>
              </a:rPr>
              <a:t>Repository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BCAB8-4592-9B46-B1DA-86B3B34912C5}"/>
              </a:ext>
            </a:extLst>
          </p:cNvPr>
          <p:cNvSpPr txBox="1"/>
          <p:nvPr/>
        </p:nvSpPr>
        <p:spPr>
          <a:xfrm>
            <a:off x="7164301" y="4102219"/>
            <a:ext cx="924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GitHub</a:t>
            </a:r>
          </a:p>
          <a:p>
            <a:pPr algn="ctr"/>
            <a:r>
              <a:rPr lang="en-US" dirty="0">
                <a:latin typeface="Abel" panose="02000506030000020004" pitchFamily="2" charset="0"/>
              </a:rPr>
              <a:t>Actions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(</a:t>
            </a:r>
            <a:r>
              <a:rPr lang="en-US" dirty="0" err="1">
                <a:latin typeface="Abel" panose="02000506030000020004" pitchFamily="2" charset="0"/>
              </a:rPr>
              <a:t>GitOps</a:t>
            </a:r>
            <a:r>
              <a:rPr lang="en-US" dirty="0">
                <a:latin typeface="Abel" panose="02000506030000020004" pitchFamily="2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A91A3-DA60-9340-B54E-9C4C0F84D8FE}"/>
              </a:ext>
            </a:extLst>
          </p:cNvPr>
          <p:cNvSpPr txBox="1"/>
          <p:nvPr/>
        </p:nvSpPr>
        <p:spPr>
          <a:xfrm>
            <a:off x="9733483" y="4066270"/>
            <a:ext cx="121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2EAFD-72A5-0248-B68C-347A97D73DD2}"/>
              </a:ext>
            </a:extLst>
          </p:cNvPr>
          <p:cNvSpPr txBox="1"/>
          <p:nvPr/>
        </p:nvSpPr>
        <p:spPr>
          <a:xfrm>
            <a:off x="2958593" y="327216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F08F9-5CFB-F442-BA0A-38D099847B5B}"/>
              </a:ext>
            </a:extLst>
          </p:cNvPr>
          <p:cNvSpPr txBox="1"/>
          <p:nvPr/>
        </p:nvSpPr>
        <p:spPr>
          <a:xfrm>
            <a:off x="5709344" y="328191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trigger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9CC2F-3805-A547-A00F-235AA84AB3F6}"/>
              </a:ext>
            </a:extLst>
          </p:cNvPr>
          <p:cNvSpPr txBox="1"/>
          <p:nvPr/>
        </p:nvSpPr>
        <p:spPr>
          <a:xfrm>
            <a:off x="8221837" y="328191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run terraform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865C4-5BCF-2543-A815-BC922B4AAFD6}"/>
              </a:ext>
            </a:extLst>
          </p:cNvPr>
          <p:cNvSpPr/>
          <p:nvPr/>
        </p:nvSpPr>
        <p:spPr>
          <a:xfrm>
            <a:off x="5554827" y="2761874"/>
            <a:ext cx="5515460" cy="2472600"/>
          </a:xfrm>
          <a:prstGeom prst="rect">
            <a:avLst/>
          </a:prstGeom>
          <a:solidFill>
            <a:srgbClr val="000000">
              <a:alpha val="8368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Hide deployment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3140FC-60DD-E846-B18B-6D872154C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09" y="5078386"/>
            <a:ext cx="2505284" cy="171131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7943A0-F9A6-DA41-AEBC-79F506EEA279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1692351" y="4435602"/>
            <a:ext cx="0" cy="642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0568FD0-FE67-324E-B5EF-E2FF3B5F73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28805" b="35260"/>
          <a:stretch/>
        </p:blipFill>
        <p:spPr>
          <a:xfrm>
            <a:off x="8484496" y="5577337"/>
            <a:ext cx="3651323" cy="12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0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6539"/>
            <a:ext cx="2551872" cy="12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/>
          <a:lstStyle/>
          <a:p>
            <a:r>
              <a:rPr lang="en-GB" dirty="0"/>
              <a:t>Demo: Building a GKE cluster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08BBC-98E2-4FA8-9921-6A04935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32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F227-CF9E-4331-8B78-E0855DE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GKE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9620-FB56-4A34-AF1B-D6F53698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Intro to Kubernetes</a:t>
            </a:r>
          </a:p>
          <a:p>
            <a:r>
              <a:rPr lang="en-GB" sz="3600" dirty="0"/>
              <a:t>Create a cluster and deploy containers</a:t>
            </a:r>
          </a:p>
          <a:p>
            <a:r>
              <a:rPr lang="en-GB" sz="3600" dirty="0"/>
              <a:t>Building Docker images and pushing code to GitHub, </a:t>
            </a:r>
            <a:r>
              <a:rPr lang="en-GB" sz="3600" dirty="0" err="1"/>
              <a:t>DockerHub</a:t>
            </a:r>
            <a:r>
              <a:rPr lang="en-GB" sz="3600" dirty="0"/>
              <a:t> and Kubernetes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055F-4389-4F5D-B58B-217967B4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77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6539"/>
            <a:ext cx="2551872" cy="12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/>
          <a:lstStyle/>
          <a:p>
            <a:r>
              <a:rPr lang="en-GB" dirty="0"/>
              <a:t>Practical 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08BBC-98E2-4FA8-9921-6A04935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06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704C-975F-7346-B64B-1139BBBE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 dirty="0"/>
              <a:t>Orchestration and Automation on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F2A1-10CB-8D43-95A3-2F96F6DB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Automation refers to automating a single task</a:t>
            </a:r>
          </a:p>
          <a:p>
            <a:pPr lvl="1"/>
            <a:r>
              <a:rPr lang="en-GB" sz="2800" dirty="0"/>
              <a:t>Push our code to Git</a:t>
            </a:r>
          </a:p>
          <a:p>
            <a:pPr lvl="1"/>
            <a:r>
              <a:rPr lang="en-GB" sz="2800" dirty="0"/>
              <a:t>Create a container using </a:t>
            </a:r>
            <a:r>
              <a:rPr lang="en-GB" sz="2800" dirty="0" err="1"/>
              <a:t>Dockerfiles</a:t>
            </a:r>
            <a:endParaRPr lang="en-GB" sz="2800" dirty="0"/>
          </a:p>
          <a:p>
            <a:r>
              <a:rPr lang="en-GB" dirty="0"/>
              <a:t>Orchestration refers to automating processes (workflow ) involving many tasks</a:t>
            </a:r>
          </a:p>
          <a:p>
            <a:pPr lvl="1"/>
            <a:r>
              <a:rPr lang="en-GB" sz="2800" dirty="0"/>
              <a:t>Create 100 containers and a load balancer pressing an enter!</a:t>
            </a:r>
          </a:p>
          <a:p>
            <a:pPr lvl="1"/>
            <a:r>
              <a:rPr lang="en-GB" sz="2800" dirty="0"/>
              <a:t>Update my software:</a:t>
            </a:r>
          </a:p>
          <a:p>
            <a:pPr lvl="2"/>
            <a:r>
              <a:rPr lang="en-GB" sz="2400" dirty="0"/>
              <a:t>From my laptop to production in less than 5 minutes</a:t>
            </a:r>
          </a:p>
          <a:p>
            <a:pPr lvl="1"/>
            <a:r>
              <a:rPr lang="en-GB" sz="2800" dirty="0"/>
              <a:t>For orchestration we use Kubernetes!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6F8B-DC6B-7A46-BF86-3777E28B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0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F227-CF9E-4331-8B78-E0855DE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9620-FB56-4A34-AF1B-D6F53698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Run the tutorials:</a:t>
            </a:r>
          </a:p>
          <a:p>
            <a:pPr lvl="1"/>
            <a:r>
              <a:rPr lang="en-GB" sz="3200" dirty="0"/>
              <a:t>Introduction to GKE</a:t>
            </a:r>
          </a:p>
          <a:p>
            <a:pPr lvl="1"/>
            <a:r>
              <a:rPr lang="en-GB" sz="3200" dirty="0"/>
              <a:t>GKE Command Line tool</a:t>
            </a:r>
          </a:p>
          <a:p>
            <a:pPr lvl="1"/>
            <a:r>
              <a:rPr lang="en-GB" sz="3200" dirty="0"/>
              <a:t>Using GitHub, </a:t>
            </a:r>
            <a:r>
              <a:rPr lang="en-GB" sz="3200" dirty="0" err="1"/>
              <a:t>DockerHub</a:t>
            </a:r>
            <a:r>
              <a:rPr lang="en-GB" sz="3200" dirty="0"/>
              <a:t> and Docker to deploy and run containers</a:t>
            </a:r>
          </a:p>
          <a:p>
            <a:r>
              <a:rPr lang="en-GB" sz="3600" dirty="0"/>
              <a:t>Exercises:</a:t>
            </a:r>
          </a:p>
          <a:p>
            <a:pPr lvl="1"/>
            <a:r>
              <a:rPr lang="en-GB" sz="3200" dirty="0"/>
              <a:t>Deploy your Docker containers in GKE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055F-4389-4F5D-B58B-217967B4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60</a:t>
            </a:fld>
            <a:endParaRPr lang="en-GB"/>
          </a:p>
        </p:txBody>
      </p:sp>
      <p:pic>
        <p:nvPicPr>
          <p:cNvPr id="5" name="Picture 2" descr="Image result for cloud icon gif">
            <a:extLst>
              <a:ext uri="{FF2B5EF4-FFF2-40B4-BE49-F238E27FC236}">
                <a16:creationId xmlns:a16="http://schemas.microsoft.com/office/drawing/2014/main" id="{2D589C00-FBC9-3248-AA6E-CA780F1D6A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20" y="0"/>
            <a:ext cx="2506980" cy="18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5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800" dirty="0"/>
              <a:t>Why do we need Kubernetes?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82543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39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AF7A-4E9C-344C-8211-3B46C90E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developed a </a:t>
            </a:r>
            <a:r>
              <a:rPr lang="en-US" b="1" dirty="0" err="1"/>
              <a:t>MiniCoin</a:t>
            </a:r>
            <a:r>
              <a:rPr lang="en-US" dirty="0"/>
              <a:t> app and we deployed on GCP in a container!</a:t>
            </a:r>
          </a:p>
          <a:p>
            <a:pPr lvl="1"/>
            <a:r>
              <a:rPr lang="en-US" sz="2800" dirty="0" err="1"/>
              <a:t>MiniCoin</a:t>
            </a:r>
            <a:r>
              <a:rPr lang="en-US" sz="2800" dirty="0"/>
              <a:t> is a pay-per-use API to provide latest crypto prices</a:t>
            </a:r>
          </a:p>
          <a:p>
            <a:pPr lvl="1"/>
            <a:r>
              <a:rPr lang="en-US" sz="2800" dirty="0"/>
              <a:t>Btw, do you have a good idea about an API?</a:t>
            </a:r>
          </a:p>
          <a:p>
            <a:pPr lvl="2"/>
            <a:r>
              <a:rPr lang="en-US" sz="2400" dirty="0"/>
              <a:t>Check this </a:t>
            </a:r>
            <a:r>
              <a:rPr lang="en-US" sz="2400" dirty="0">
                <a:hlinkClick r:id="rId2"/>
              </a:rPr>
              <a:t>link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dirty="0"/>
              <a:t>Our API service is getting popular, and we are doing great!</a:t>
            </a:r>
          </a:p>
          <a:p>
            <a:r>
              <a:rPr lang="en-US" dirty="0"/>
              <a:t>We move from thousand to tens of thousands of users!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57DEE-5BCE-9843-9A66-CB275634E844}"/>
              </a:ext>
            </a:extLst>
          </p:cNvPr>
          <p:cNvGrpSpPr/>
          <p:nvPr/>
        </p:nvGrpSpPr>
        <p:grpSpPr>
          <a:xfrm>
            <a:off x="3581400" y="550853"/>
            <a:ext cx="2162092" cy="981958"/>
            <a:chOff x="4936470" y="5245371"/>
            <a:chExt cx="2162092" cy="981958"/>
          </a:xfrm>
        </p:grpSpPr>
        <p:pic>
          <p:nvPicPr>
            <p:cNvPr id="2050" name="Picture 2" descr="Nftrocket, digital, rocket, system, security, crypto, sign icon - Free download">
              <a:extLst>
                <a:ext uri="{FF2B5EF4-FFF2-40B4-BE49-F238E27FC236}">
                  <a16:creationId xmlns:a16="http://schemas.microsoft.com/office/drawing/2014/main" id="{9965E671-1B18-EE45-A069-07A81CA12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470" y="5245371"/>
              <a:ext cx="954106" cy="954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21025A-2782-0944-83B5-C9DCDC65B9A5}"/>
                </a:ext>
              </a:extLst>
            </p:cNvPr>
            <p:cNvSpPr txBox="1"/>
            <p:nvPr/>
          </p:nvSpPr>
          <p:spPr>
            <a:xfrm>
              <a:off x="5890576" y="5273222"/>
              <a:ext cx="120798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latin typeface="Retro Gaming" pitchFamily="2" charset="0"/>
                </a:rPr>
                <a:t>Mini</a:t>
              </a:r>
            </a:p>
            <a:p>
              <a:r>
                <a:rPr lang="en-GB" sz="2800" b="1" dirty="0">
                  <a:latin typeface="Retro Gaming" pitchFamily="2" charset="0"/>
                </a:rPr>
                <a:t>Coin</a:t>
              </a:r>
              <a:endParaRPr lang="en-US" sz="2800" b="1" dirty="0">
                <a:latin typeface="Retro Gaming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8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app looks like?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049DE07-056B-E844-B8AD-9CAFFC568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3331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Traffic is increased!</a:t>
            </a:r>
          </a:p>
          <a:p>
            <a:pPr lvl="1"/>
            <a:r>
              <a:rPr lang="en-US" dirty="0"/>
              <a:t>Good for business</a:t>
            </a:r>
          </a:p>
          <a:p>
            <a:r>
              <a:rPr lang="en-US" dirty="0"/>
              <a:t>But the VM host is weak, maybe more resources are needed!</a:t>
            </a:r>
          </a:p>
          <a:p>
            <a:r>
              <a:rPr lang="en-US" dirty="0"/>
              <a:t>Host crashed a couple of times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r>
              <a:rPr lang="en-US" dirty="0"/>
              <a:t>App is getting slow, latency is increased!</a:t>
            </a:r>
          </a:p>
          <a:p>
            <a:pPr lvl="1"/>
            <a:r>
              <a:rPr lang="en-US" dirty="0"/>
              <a:t>From milliseconds to seconds</a:t>
            </a:r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 a second host!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D51EC-BBB9-424A-A21D-802331BEAD93}"/>
              </a:ext>
            </a:extLst>
          </p:cNvPr>
          <p:cNvSpPr/>
          <p:nvPr/>
        </p:nvSpPr>
        <p:spPr>
          <a:xfrm>
            <a:off x="7559199" y="4603680"/>
            <a:ext cx="3546609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99989-0DE7-1E48-9339-D1D67F4B9DC9}"/>
              </a:ext>
            </a:extLst>
          </p:cNvPr>
          <p:cNvSpPr/>
          <p:nvPr/>
        </p:nvSpPr>
        <p:spPr>
          <a:xfrm>
            <a:off x="7559199" y="3367908"/>
            <a:ext cx="3544984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EA3AC2-69E8-8E43-B24B-610C073ABC89}"/>
              </a:ext>
            </a:extLst>
          </p:cNvPr>
          <p:cNvSpPr/>
          <p:nvPr/>
        </p:nvSpPr>
        <p:spPr>
          <a:xfrm>
            <a:off x="7559202" y="2610749"/>
            <a:ext cx="3544981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node.js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 backend</a:t>
            </a:r>
            <a:endParaRPr lang="en-GB" sz="16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600B82-F69A-D642-9C9A-A96F689DD630}"/>
              </a:ext>
            </a:extLst>
          </p:cNvPr>
          <p:cNvSpPr/>
          <p:nvPr/>
        </p:nvSpPr>
        <p:spPr>
          <a:xfrm>
            <a:off x="8205349" y="2201861"/>
            <a:ext cx="225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mini-coin-container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96F5A-F0DE-8346-BCA3-598606CDAD41}"/>
              </a:ext>
            </a:extLst>
          </p:cNvPr>
          <p:cNvSpPr/>
          <p:nvPr/>
        </p:nvSpPr>
        <p:spPr>
          <a:xfrm>
            <a:off x="7559199" y="4119793"/>
            <a:ext cx="3546613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Docker daemon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47491-FED9-D54F-B939-30E41E006E68}"/>
              </a:ext>
            </a:extLst>
          </p:cNvPr>
          <p:cNvSpPr/>
          <p:nvPr/>
        </p:nvSpPr>
        <p:spPr>
          <a:xfrm>
            <a:off x="7559199" y="2154762"/>
            <a:ext cx="3546613" cy="316029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E4B9A7-72A5-B044-9849-790A53CF82DE}"/>
              </a:ext>
            </a:extLst>
          </p:cNvPr>
          <p:cNvSpPr/>
          <p:nvPr/>
        </p:nvSpPr>
        <p:spPr>
          <a:xfrm>
            <a:off x="7559199" y="5353182"/>
            <a:ext cx="3544981" cy="618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GCP</a:t>
            </a:r>
          </a:p>
        </p:txBody>
      </p:sp>
      <p:pic>
        <p:nvPicPr>
          <p:cNvPr id="1030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8ADEC9DF-6937-E144-8F7D-DEF539B8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2288" y="1346931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38E947CD-3252-0B47-BEBA-DA572A4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45122" y="1347427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Arrows, dirrection, intersection, road, sign, traffic icon - Free download">
            <a:extLst>
              <a:ext uri="{FF2B5EF4-FFF2-40B4-BE49-F238E27FC236}">
                <a16:creationId xmlns:a16="http://schemas.microsoft.com/office/drawing/2014/main" id="{EB9898A5-AC93-2D42-9D47-F3F75AE0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37956" y="1347427"/>
            <a:ext cx="592834" cy="5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34A9244-E481-5E48-B6F0-BDEED2DCE26B}"/>
              </a:ext>
            </a:extLst>
          </p:cNvPr>
          <p:cNvSpPr txBox="1"/>
          <p:nvPr/>
        </p:nvSpPr>
        <p:spPr>
          <a:xfrm>
            <a:off x="7927200" y="805279"/>
            <a:ext cx="2828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bel" panose="02000506030000020004" pitchFamily="2" charset="0"/>
              </a:rPr>
              <a:t>10K requests per day!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0F0197-122B-BF47-99E0-4BDC883F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980" y="2673800"/>
            <a:ext cx="1092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  <p:bldP spid="7" grpId="0" animBg="1"/>
      <p:bldP spid="12" grpId="0" animBg="1"/>
      <p:bldP spid="13" grpId="0" animBg="1"/>
      <p:bldP spid="14" grpId="0"/>
      <p:bldP spid="17" grpId="0" animBg="1"/>
      <p:bldP spid="18" grpId="0" animBg="1"/>
      <p:bldP spid="34" grpId="0" animBg="1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24229</TotalTime>
  <Words>3397</Words>
  <Application>Microsoft Macintosh PowerPoint</Application>
  <PresentationFormat>Widescreen</PresentationFormat>
  <Paragraphs>687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Abel</vt:lpstr>
      <vt:lpstr>Arial</vt:lpstr>
      <vt:lpstr>Calibri</vt:lpstr>
      <vt:lpstr>Courier</vt:lpstr>
      <vt:lpstr>Retro Gaming</vt:lpstr>
      <vt:lpstr>Star Jedi</vt:lpstr>
      <vt:lpstr>Times</vt:lpstr>
      <vt:lpstr>Wingdings</vt:lpstr>
      <vt:lpstr>Office Theme</vt:lpstr>
      <vt:lpstr>Cloud Computing Workshop Session 3: Kubernetes</vt:lpstr>
      <vt:lpstr>Plan for today</vt:lpstr>
      <vt:lpstr>Orchestrators</vt:lpstr>
      <vt:lpstr>What is orchestration?</vt:lpstr>
      <vt:lpstr>What is automation?</vt:lpstr>
      <vt:lpstr>Orchestration and Automation on the Cloud</vt:lpstr>
      <vt:lpstr>Why do we need Kubernetes?</vt:lpstr>
      <vt:lpstr>Building the </vt:lpstr>
      <vt:lpstr>How are app looks like?</vt:lpstr>
      <vt:lpstr>Cloud Native app</vt:lpstr>
      <vt:lpstr>Manage traffic/outages</vt:lpstr>
      <vt:lpstr>We are doing great! Let’s add more…</vt:lpstr>
      <vt:lpstr>Again, we are doing great!</vt:lpstr>
      <vt:lpstr>Now it’s hard to manage…</vt:lpstr>
      <vt:lpstr>Oh no!</vt:lpstr>
      <vt:lpstr>What is Kubernetes?</vt:lpstr>
      <vt:lpstr>Kubernetes</vt:lpstr>
      <vt:lpstr>Kubernetes &amp; Docker</vt:lpstr>
      <vt:lpstr>Why does Docker not orchestrate? </vt:lpstr>
      <vt:lpstr>The Kubernetes system</vt:lpstr>
      <vt:lpstr>kubelet vs kube-proxy</vt:lpstr>
      <vt:lpstr>Kubernetes API Server</vt:lpstr>
      <vt:lpstr>Kubernetes Pods</vt:lpstr>
      <vt:lpstr>Kubernetes deployments</vt:lpstr>
      <vt:lpstr>Master: Controller manager</vt:lpstr>
      <vt:lpstr>The cluster store: etcd</vt:lpstr>
      <vt:lpstr>The scheduler</vt:lpstr>
      <vt:lpstr>Workers</vt:lpstr>
      <vt:lpstr>Packaging apps for Kubernetes</vt:lpstr>
      <vt:lpstr>Scaling pods</vt:lpstr>
      <vt:lpstr>Inspecting a deployment manifest file</vt:lpstr>
      <vt:lpstr>Inspecting a service manifest file</vt:lpstr>
      <vt:lpstr>Bonus Lab: Google Kubernetes Engine</vt:lpstr>
      <vt:lpstr>Google Kubernetes Engine (GKE)</vt:lpstr>
      <vt:lpstr>GKE Key features</vt:lpstr>
      <vt:lpstr>GKE Deployments</vt:lpstr>
      <vt:lpstr>GKE Deployments</vt:lpstr>
      <vt:lpstr>GKE Deployments</vt:lpstr>
      <vt:lpstr>GKE Deployments</vt:lpstr>
      <vt:lpstr>Rolling updates</vt:lpstr>
      <vt:lpstr>Todays lab</vt:lpstr>
      <vt:lpstr>Take home</vt:lpstr>
      <vt:lpstr>What is Infrastructure as Code?</vt:lpstr>
      <vt:lpstr>DevOps: from your laptop to production</vt:lpstr>
      <vt:lpstr>What is infrastructure as code (IaC)?</vt:lpstr>
      <vt:lpstr>What is infrastructure as code (IaC)?</vt:lpstr>
      <vt:lpstr>IaC deployment</vt:lpstr>
      <vt:lpstr>Conf files: Declarative vs. imperative</vt:lpstr>
      <vt:lpstr>Declarative definitions: The preferred approach</vt:lpstr>
      <vt:lpstr>Benefits of CI/CD using IaC</vt:lpstr>
      <vt:lpstr>IaC ➞ DevOps ➞ CI/CD</vt:lpstr>
      <vt:lpstr>What is Terraform?</vt:lpstr>
      <vt:lpstr>Terraform tool</vt:lpstr>
      <vt:lpstr>What is GitOps?</vt:lpstr>
      <vt:lpstr>CI/CD pipeline with GitHub actions</vt:lpstr>
      <vt:lpstr>CI/CD pipeline with GitHub actions</vt:lpstr>
      <vt:lpstr>Demo: Building a GKE cluster</vt:lpstr>
      <vt:lpstr>Building a GKE cluster</vt:lpstr>
      <vt:lpstr>Practical Session</vt:lpstr>
      <vt:lpstr>Deployment using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</dc:title>
  <dc:creator>Stelios Sotiriadis</dc:creator>
  <cp:lastModifiedBy>Stelios Sotiriadis (Staff)</cp:lastModifiedBy>
  <cp:revision>3287</cp:revision>
  <dcterms:created xsi:type="dcterms:W3CDTF">2020-01-06T13:44:53Z</dcterms:created>
  <dcterms:modified xsi:type="dcterms:W3CDTF">2022-05-02T06:22:47Z</dcterms:modified>
</cp:coreProperties>
</file>